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notesMasterIdLst>
    <p:notesMasterId r:id="rId18"/>
  </p:notesMasterIdLst>
  <p:handoutMasterIdLst>
    <p:handoutMasterId r:id="rId19"/>
  </p:handoutMasterIdLst>
  <p:sldIdLst>
    <p:sldId id="547" r:id="rId2"/>
    <p:sldId id="550" r:id="rId3"/>
    <p:sldId id="614" r:id="rId4"/>
    <p:sldId id="704" r:id="rId5"/>
    <p:sldId id="705" r:id="rId6"/>
    <p:sldId id="706" r:id="rId7"/>
    <p:sldId id="707" r:id="rId8"/>
    <p:sldId id="708" r:id="rId9"/>
    <p:sldId id="709" r:id="rId10"/>
    <p:sldId id="710" r:id="rId11"/>
    <p:sldId id="711" r:id="rId12"/>
    <p:sldId id="562" r:id="rId13"/>
    <p:sldId id="554" r:id="rId14"/>
    <p:sldId id="616" r:id="rId15"/>
    <p:sldId id="552" r:id="rId16"/>
    <p:sldId id="553" r:id="rId17"/>
  </p:sldIdLst>
  <p:sldSz cx="9144000" cy="6858000" type="screen4x3"/>
  <p:notesSz cx="9144000" cy="6858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521415D9-36F7-43E2-AB2F-B90AF26B5E84}">
      <p14:sectionLst xmlns:p14="http://schemas.microsoft.com/office/powerpoint/2010/main">
        <p14:section name="Default Section" id="{EBD7B7BD-0228-49AB-A366-7838400FAC90}">
          <p14:sldIdLst>
            <p14:sldId id="547"/>
            <p14:sldId id="550"/>
            <p14:sldId id="614"/>
            <p14:sldId id="704"/>
            <p14:sldId id="705"/>
            <p14:sldId id="706"/>
            <p14:sldId id="707"/>
            <p14:sldId id="708"/>
            <p14:sldId id="709"/>
            <p14:sldId id="710"/>
            <p14:sldId id="711"/>
            <p14:sldId id="562"/>
            <p14:sldId id="554"/>
            <p14:sldId id="616"/>
            <p14:sldId id="552"/>
          </p14:sldIdLst>
        </p14:section>
        <p14:section name="Untitled Section" id="{F4BF9635-23C0-477B-9A0C-F010299B506A}">
          <p14:sldIdLst>
            <p14:sldId id="55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guide id="3" orient="horz" pos="2160">
          <p15:clr>
            <a:srgbClr val="A4A3A4"/>
          </p15:clr>
        </p15:guide>
        <p15:guide id="4"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a:srgbClr val="FF7F7F"/>
    <a:srgbClr val="FF4747"/>
    <a:srgbClr val="7F1F1F"/>
    <a:srgbClr val="7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42" autoAdjust="0"/>
    <p:restoredTop sz="94660"/>
  </p:normalViewPr>
  <p:slideViewPr>
    <p:cSldViewPr snapToGrid="0">
      <p:cViewPr varScale="1">
        <p:scale>
          <a:sx n="77" d="100"/>
          <a:sy n="77" d="100"/>
        </p:scale>
        <p:origin x="84" y="76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71" d="100"/>
          <a:sy n="71" d="100"/>
        </p:scale>
        <p:origin x="-762" y="-102"/>
      </p:cViewPr>
      <p:guideLst>
        <p:guide orient="horz" pos="2880"/>
        <p:guide pos="2160"/>
        <p:guide orient="horz" pos="2160"/>
        <p:guide pos="2880"/>
      </p:guideLst>
    </p:cSldViewPr>
  </p:notesViewPr>
  <p:gridSpacing cx="72237" cy="72237"/>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4.wmf"/><Relationship Id="rId1" Type="http://schemas.openxmlformats.org/officeDocument/2006/relationships/image" Target="../media/image13.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772E8B3F-6C5A-4B25-BF01-B9CB9706263B}" type="datetimeFigureOut">
              <a:rPr lang="en-CA" smtClean="0"/>
              <a:t>2020-11-27</a:t>
            </a:fld>
            <a:endParaRPr lang="en-CA"/>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196729F5-A69B-472A-BBDE-AD04EDC179DE}" type="slidenum">
              <a:rPr lang="en-CA" smtClean="0"/>
              <a:t>‹#›</a:t>
            </a:fld>
            <a:endParaRPr lang="en-CA"/>
          </a:p>
        </p:txBody>
      </p:sp>
    </p:spTree>
    <p:extLst>
      <p:ext uri="{BB962C8B-B14F-4D97-AF65-F5344CB8AC3E}">
        <p14:creationId xmlns:p14="http://schemas.microsoft.com/office/powerpoint/2010/main" val="2123804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CA"/>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4A6F3147-B3C0-4B2A-B964-AB106F786BE1}" type="datetimeFigureOut">
              <a:rPr lang="en-US"/>
              <a:pPr>
                <a:defRPr/>
              </a:pPr>
              <a:t>11/27/2020</a:t>
            </a:fld>
            <a:endParaRPr lang="en-CA"/>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pPr lvl="0"/>
            <a:endParaRPr lang="en-CA" noProof="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CA" noProof="0"/>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CA"/>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BF7B1FF-DFE5-4B27-8E0E-F1DDF2FB76BC}" type="slidenum">
              <a:rPr lang="en-CA"/>
              <a:pPr>
                <a:defRPr/>
              </a:pPr>
              <a:t>‹#›</a:t>
            </a:fld>
            <a:endParaRPr lang="en-CA"/>
          </a:p>
        </p:txBody>
      </p:sp>
    </p:spTree>
    <p:extLst>
      <p:ext uri="{BB962C8B-B14F-4D97-AF65-F5344CB8AC3E}">
        <p14:creationId xmlns:p14="http://schemas.microsoft.com/office/powerpoint/2010/main" val="30715480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png"/><Relationship Id="rId4" Type="http://schemas.microsoft.com/office/2007/relationships/hdphoto" Target="../media/hdphoto2.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918048" y="3111103"/>
            <a:ext cx="6046440" cy="1470025"/>
          </a:xfrm>
        </p:spPr>
        <p:txBody>
          <a:bodyPr>
            <a:normAutofit/>
          </a:bodyPr>
          <a:lstStyle>
            <a:lvl1pPr>
              <a:defRPr sz="4000" b="1">
                <a:solidFill>
                  <a:schemeClr val="bg1">
                    <a:lumMod val="95000"/>
                  </a:schemeClr>
                </a:solidFill>
              </a:defRPr>
            </a:lvl1pPr>
          </a:lstStyle>
          <a:p>
            <a:r>
              <a:rPr lang="en-US" dirty="0"/>
              <a:t>Click to edit Master title style</a:t>
            </a:r>
            <a:endParaRPr lang="en-CA" dirty="0"/>
          </a:p>
        </p:txBody>
      </p:sp>
      <p:sp>
        <p:nvSpPr>
          <p:cNvPr id="6" name="Text Box 14"/>
          <p:cNvSpPr txBox="1">
            <a:spLocks noChangeArrowheads="1"/>
          </p:cNvSpPr>
          <p:nvPr userDrawn="1"/>
        </p:nvSpPr>
        <p:spPr bwMode="auto">
          <a:xfrm>
            <a:off x="3779838" y="260350"/>
            <a:ext cx="5040312" cy="400050"/>
          </a:xfrm>
          <a:prstGeom prst="rect">
            <a:avLst/>
          </a:prstGeom>
          <a:noFill/>
          <a:ln w="9525">
            <a:noFill/>
            <a:miter lim="800000"/>
            <a:headEnd/>
            <a:tailEnd/>
          </a:ln>
          <a:effectLst>
            <a:outerShdw blurRad="50800" dist="25400" dir="2700000" algn="tl" rotWithShape="0">
              <a:prstClr val="black"/>
            </a:outerShdw>
          </a:effectLst>
        </p:spPr>
        <p:txBody>
          <a:bodyPr anchor="ctr">
            <a:spAutoFit/>
          </a:bodyPr>
          <a:lstStyle/>
          <a:p>
            <a:pPr algn="ctr" fontAlgn="auto">
              <a:spcBef>
                <a:spcPts val="0"/>
              </a:spcBef>
              <a:spcAft>
                <a:spcPts val="0"/>
              </a:spcAft>
              <a:defRPr/>
            </a:pPr>
            <a:r>
              <a:rPr lang="en-US" sz="2000" cap="small" baseline="0" dirty="0">
                <a:solidFill>
                  <a:schemeClr val="bg1"/>
                </a:solidFill>
                <a:latin typeface="Constantia" panose="02030602050306030303" pitchFamily="18" charset="0"/>
                <a:cs typeface="Arial" pitchFamily="34" charset="0"/>
              </a:rPr>
              <a:t>ece</a:t>
            </a:r>
            <a:r>
              <a:rPr lang="en-US" sz="2000" dirty="0">
                <a:solidFill>
                  <a:schemeClr val="bg1"/>
                </a:solidFill>
                <a:latin typeface="Constantia" panose="02030602050306030303" pitchFamily="18" charset="0"/>
                <a:cs typeface="Arial" pitchFamily="34" charset="0"/>
              </a:rPr>
              <a:t> 150</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Fundamentals of Programming</a:t>
            </a:r>
          </a:p>
        </p:txBody>
      </p:sp>
      <p:sp>
        <p:nvSpPr>
          <p:cNvPr id="7" name="Text Box 14"/>
          <p:cNvSpPr txBox="1">
            <a:spLocks noChangeArrowheads="1"/>
          </p:cNvSpPr>
          <p:nvPr userDrawn="1"/>
        </p:nvSpPr>
        <p:spPr bwMode="auto">
          <a:xfrm>
            <a:off x="5940152" y="5576753"/>
            <a:ext cx="3024336" cy="1129540"/>
          </a:xfrm>
          <a:prstGeom prst="rect">
            <a:avLst/>
          </a:prstGeom>
          <a:noFill/>
          <a:ln w="9525">
            <a:noFill/>
            <a:miter lim="800000"/>
            <a:headEnd/>
            <a:tailEnd/>
          </a:ln>
          <a:effectLst>
            <a:outerShdw blurRad="50800" dist="25400" dir="2700000" algn="tl" rotWithShape="0">
              <a:prstClr val="black"/>
            </a:outerShdw>
          </a:effectLst>
        </p:spPr>
        <p:txBody>
          <a:bodyPr wrap="square">
            <a:spAutoFit/>
          </a:bodyPr>
          <a:lstStyle/>
          <a:p>
            <a:pPr defTabSz="457200">
              <a:spcBef>
                <a:spcPct val="20000"/>
              </a:spcBef>
              <a:defRPr/>
            </a:pPr>
            <a:r>
              <a:rPr lang="en-US" sz="1100" b="0" kern="0" dirty="0">
                <a:solidFill>
                  <a:srgbClr val="FFFFFF"/>
                </a:solidFill>
                <a:latin typeface="Georgia" panose="02040502050405020303" pitchFamily="18" charset="0"/>
                <a:ea typeface="ＭＳ Ｐゴシック" charset="-128"/>
                <a:cs typeface="Arial" pitchFamily="34" charset="0"/>
              </a:rPr>
              <a:t>Douglas Wilhelm Harder, </a:t>
            </a:r>
            <a:r>
              <a:rPr lang="en-US" sz="1100" b="0" kern="0" dirty="0" err="1">
                <a:solidFill>
                  <a:srgbClr val="FFFFFF"/>
                </a:solidFill>
                <a:latin typeface="Georgia" panose="02040502050405020303" pitchFamily="18" charset="0"/>
                <a:ea typeface="ＭＳ Ｐゴシック" charset="-128"/>
                <a:cs typeface="Arial" pitchFamily="34" charset="0"/>
              </a:rPr>
              <a:t>M.Math</a:t>
            </a:r>
            <a:r>
              <a:rPr lang="en-US" sz="1100" b="0" kern="0" dirty="0">
                <a:solidFill>
                  <a:srgbClr val="FFFFFF"/>
                </a:solidFill>
                <a:latin typeface="Georgia" panose="02040502050405020303" pitchFamily="18" charset="0"/>
                <a:ea typeface="ＭＳ Ｐゴシック" charset="-128"/>
                <a:cs typeface="Arial" pitchFamily="34" charset="0"/>
              </a:rPr>
              <a:t>., LEL</a:t>
            </a:r>
          </a:p>
          <a:p>
            <a:pPr marL="0" marR="0" indent="0" algn="l" defTabSz="457200" rtl="0" eaLnBrk="1" fontAlgn="base" latinLnBrk="0" hangingPunct="1">
              <a:lnSpc>
                <a:spcPct val="100000"/>
              </a:lnSpc>
              <a:spcBef>
                <a:spcPct val="20000"/>
              </a:spcBef>
              <a:spcAft>
                <a:spcPct val="0"/>
              </a:spcAft>
              <a:buClrTx/>
              <a:buSzTx/>
              <a:buFontTx/>
              <a:buNone/>
              <a:tabLst/>
              <a:defRPr/>
            </a:pPr>
            <a:r>
              <a:rPr lang="en-US" sz="1100" b="0" kern="0" dirty="0">
                <a:solidFill>
                  <a:srgbClr val="FFFFFF"/>
                </a:solidFill>
                <a:latin typeface="Georgia" panose="02040502050405020303" pitchFamily="18" charset="0"/>
                <a:ea typeface="ＭＳ Ｐゴシック" charset="-128"/>
                <a:cs typeface="Arial" pitchFamily="34" charset="0"/>
              </a:rPr>
              <a:t>Prof. Hiren Patel, Ph.D., </a:t>
            </a:r>
            <a:r>
              <a:rPr lang="en-US" sz="1100" b="0" kern="0" dirty="0" err="1">
                <a:solidFill>
                  <a:srgbClr val="FFFFFF"/>
                </a:solidFill>
                <a:latin typeface="Georgia" panose="02040502050405020303" pitchFamily="18" charset="0"/>
                <a:ea typeface="ＭＳ Ｐゴシック" charset="-128"/>
                <a:cs typeface="Arial" pitchFamily="34" charset="0"/>
              </a:rPr>
              <a:t>P.Eng</a:t>
            </a:r>
            <a:r>
              <a:rPr lang="en-US" sz="1100" b="0" kern="0" dirty="0">
                <a:solidFill>
                  <a:srgbClr val="FFFFFF"/>
                </a:solidFill>
                <a:latin typeface="Georgia" panose="02040502050405020303" pitchFamily="18" charset="0"/>
                <a:ea typeface="ＭＳ Ｐゴシック" charset="-128"/>
                <a:cs typeface="Arial" pitchFamily="34" charset="0"/>
              </a:rPr>
              <a:t>.</a:t>
            </a:r>
          </a:p>
          <a:p>
            <a:pPr marL="0" marR="0" indent="0" algn="l" defTabSz="457200" rtl="0" eaLnBrk="1" fontAlgn="base" latinLnBrk="0" hangingPunct="1">
              <a:lnSpc>
                <a:spcPct val="100000"/>
              </a:lnSpc>
              <a:spcBef>
                <a:spcPct val="20000"/>
              </a:spcBef>
              <a:spcAft>
                <a:spcPct val="0"/>
              </a:spcAft>
              <a:buClrTx/>
              <a:buSzTx/>
              <a:buFontTx/>
              <a:buNone/>
              <a:tabLst/>
              <a:defRPr/>
            </a:pPr>
            <a:r>
              <a:rPr lang="en-US" sz="1100" b="0" kern="0" dirty="0">
                <a:solidFill>
                  <a:srgbClr val="FFFFFF"/>
                </a:solidFill>
                <a:latin typeface="Georgia" panose="02040502050405020303" pitchFamily="18" charset="0"/>
                <a:ea typeface="ＭＳ Ｐゴシック" charset="-128"/>
                <a:cs typeface="Arial" pitchFamily="34" charset="0"/>
              </a:rPr>
              <a:t>Prof. Werner </a:t>
            </a:r>
            <a:r>
              <a:rPr lang="en-US" sz="1100" b="0" kern="0" dirty="0" err="1">
                <a:solidFill>
                  <a:srgbClr val="FFFFFF"/>
                </a:solidFill>
                <a:latin typeface="Georgia" panose="02040502050405020303" pitchFamily="18" charset="0"/>
                <a:ea typeface="ＭＳ Ｐゴシック" charset="-128"/>
                <a:cs typeface="Arial" pitchFamily="34" charset="0"/>
              </a:rPr>
              <a:t>Dietl</a:t>
            </a:r>
            <a:r>
              <a:rPr lang="en-US" sz="1100" b="0" kern="0" dirty="0">
                <a:solidFill>
                  <a:srgbClr val="FFFFFF"/>
                </a:solidFill>
                <a:latin typeface="Georgia" panose="02040502050405020303" pitchFamily="18" charset="0"/>
                <a:ea typeface="ＭＳ Ｐゴシック" charset="-128"/>
                <a:cs typeface="Arial" pitchFamily="34" charset="0"/>
              </a:rPr>
              <a:t>,</a:t>
            </a:r>
            <a:r>
              <a:rPr lang="en-US" sz="1100" b="0" kern="0" baseline="0" dirty="0">
                <a:solidFill>
                  <a:srgbClr val="FFFFFF"/>
                </a:solidFill>
                <a:latin typeface="Georgia" panose="02040502050405020303" pitchFamily="18" charset="0"/>
                <a:ea typeface="ＭＳ Ｐゴシック" charset="-128"/>
                <a:cs typeface="Arial" pitchFamily="34" charset="0"/>
              </a:rPr>
              <a:t> Ph.D.</a:t>
            </a:r>
            <a:endParaRPr lang="en-US" sz="1100" b="0" kern="0" dirty="0">
              <a:solidFill>
                <a:srgbClr val="FFFFFF"/>
              </a:solidFill>
              <a:latin typeface="Georgia" panose="02040502050405020303" pitchFamily="18" charset="0"/>
              <a:ea typeface="ＭＳ Ｐゴシック" charset="-128"/>
              <a:cs typeface="Arial" pitchFamily="34" charset="0"/>
            </a:endParaRPr>
          </a:p>
          <a:p>
            <a:pPr defTabSz="457200">
              <a:spcBef>
                <a:spcPct val="20000"/>
              </a:spcBef>
              <a:defRPr/>
            </a:pPr>
            <a:endParaRPr lang="en-CA" sz="800" dirty="0">
              <a:solidFill>
                <a:srgbClr val="FFFFFF"/>
              </a:solidFill>
              <a:latin typeface="Georgia" panose="02040502050405020303" pitchFamily="18" charset="0"/>
              <a:ea typeface="ＭＳ Ｐゴシック" charset="-128"/>
            </a:endParaRPr>
          </a:p>
          <a:p>
            <a:pPr defTabSz="457200">
              <a:spcBef>
                <a:spcPct val="20000"/>
              </a:spcBef>
              <a:defRPr/>
            </a:pPr>
            <a:r>
              <a:rPr lang="en-CA" sz="850" dirty="0">
                <a:solidFill>
                  <a:srgbClr val="FFFFFF"/>
                </a:solidFill>
                <a:latin typeface="Georgia" panose="02040502050405020303" pitchFamily="18" charset="0"/>
                <a:ea typeface="ＭＳ Ｐゴシック" charset="-128"/>
              </a:rPr>
              <a:t>© 2018-20 by Douglas Wilhelm Harder and Hiren Patel.</a:t>
            </a:r>
          </a:p>
          <a:p>
            <a:pPr defTabSz="457200">
              <a:spcBef>
                <a:spcPct val="20000"/>
              </a:spcBef>
              <a:defRPr/>
            </a:pPr>
            <a:r>
              <a:rPr lang="en-CA" sz="850" dirty="0">
                <a:solidFill>
                  <a:srgbClr val="FFFFFF"/>
                </a:solidFill>
                <a:latin typeface="Georgia" panose="02040502050405020303" pitchFamily="18" charset="0"/>
                <a:ea typeface="ＭＳ Ｐゴシック" charset="-128"/>
              </a:rPr>
              <a:t>     Some rights reserved.</a:t>
            </a:r>
            <a:endParaRPr lang="en-US" sz="850" kern="0" dirty="0">
              <a:solidFill>
                <a:srgbClr val="FFFFFF"/>
              </a:solidFill>
              <a:latin typeface="Georgia" panose="02040502050405020303" pitchFamily="18" charset="0"/>
              <a:ea typeface="ＭＳ Ｐゴシック" charset="-128"/>
              <a:cs typeface="Arial" pitchFamily="34" charset="0"/>
            </a:endParaRPr>
          </a:p>
        </p:txBody>
      </p:sp>
      <p:pic>
        <p:nvPicPr>
          <p:cNvPr id="5"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6147"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2"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userDrawn="1"/>
        </p:nvPicPr>
        <p:blipFill>
          <a:blip r:embed="rId5">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tretch>
            <a:fillRect/>
          </a:stretch>
        </p:blipFill>
        <p:spPr bwMode="auto">
          <a:xfrm>
            <a:off x="298587" y="5634955"/>
            <a:ext cx="1151257" cy="4583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6" name="TextBox 5"/>
          <p:cNvSpPr txBox="1"/>
          <p:nvPr userDrawn="1"/>
        </p:nvSpPr>
        <p:spPr>
          <a:xfrm>
            <a:off x="8588938" y="188640"/>
            <a:ext cx="447558" cy="307777"/>
          </a:xfrm>
          <a:prstGeom prst="rect">
            <a:avLst/>
          </a:prstGeom>
          <a:noFill/>
        </p:spPr>
        <p:txBody>
          <a:bodyPr wrap="none">
            <a:spAutoFit/>
          </a:bodyPr>
          <a:lstStyle/>
          <a:p>
            <a:pPr algn="r">
              <a:defRPr/>
            </a:pPr>
            <a:fld id="{CB04C21C-B0BC-4588-B282-CC300FAFEEC9}" type="slidenum">
              <a:rPr lang="en-CA" sz="1400">
                <a:solidFill>
                  <a:schemeClr val="bg1"/>
                </a:solidFill>
                <a:latin typeface="Georgia" panose="02040502050405020303" pitchFamily="18" charset="0"/>
              </a:rPr>
              <a:pPr algn="r">
                <a:defRPr/>
              </a:pPr>
              <a:t>‹#›</a:t>
            </a:fld>
            <a:endParaRPr lang="en-CA" sz="1400" dirty="0">
              <a:solidFill>
                <a:schemeClr val="bg1"/>
              </a:solidFill>
              <a:latin typeface="Georgia" panose="02040502050405020303" pitchFamily="18" charset="0"/>
            </a:endParaRPr>
          </a:p>
        </p:txBody>
      </p:sp>
      <p:sp>
        <p:nvSpPr>
          <p:cNvPr id="7" name="Footer Placeholder 4"/>
          <p:cNvSpPr txBox="1">
            <a:spLocks/>
          </p:cNvSpPr>
          <p:nvPr userDrawn="1"/>
        </p:nvSpPr>
        <p:spPr>
          <a:xfrm>
            <a:off x="3636069" y="7286"/>
            <a:ext cx="5112395" cy="365125"/>
          </a:xfrm>
          <a:prstGeom prst="rect">
            <a:avLst/>
          </a:prstGeom>
          <a:effectLst>
            <a:outerShdw blurRad="279400" dist="139700" dir="2700000" algn="tl" rotWithShape="0">
              <a:prstClr val="black">
                <a:alpha val="24000"/>
              </a:prstClr>
            </a:outerShdw>
          </a:effectLst>
        </p:spPr>
        <p:txBody>
          <a:bodyPr/>
          <a:lstStyle>
            <a:lvl1pPr algn="ctr" fontAlgn="auto">
              <a:spcBef>
                <a:spcPts val="0"/>
              </a:spcBef>
              <a:spcAft>
                <a:spcPts val="0"/>
              </a:spcAft>
              <a:defRPr sz="1600">
                <a:solidFill>
                  <a:schemeClr val="tx1">
                    <a:lumMod val="50000"/>
                    <a:lumOff val="50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schemeClr val="bg1"/>
                </a:solidFill>
                <a:effectLst>
                  <a:outerShdw blurRad="190500" dist="114300" dir="2700000" algn="tl" rotWithShape="0">
                    <a:prstClr val="black"/>
                  </a:outerShdw>
                </a:effectLst>
                <a:uLnTx/>
                <a:uFillTx/>
                <a:latin typeface="Georgia" panose="02040502050405020303" pitchFamily="18" charset="0"/>
                <a:ea typeface="+mn-ea"/>
                <a:cs typeface="+mn-cs"/>
              </a:rPr>
              <a:t>Recursive mathematical functions</a:t>
            </a:r>
          </a:p>
        </p:txBody>
      </p:sp>
      <p:sp>
        <p:nvSpPr>
          <p:cNvPr id="2" name="Title 1"/>
          <p:cNvSpPr>
            <a:spLocks noGrp="1"/>
          </p:cNvSpPr>
          <p:nvPr>
            <p:ph type="title"/>
          </p:nvPr>
        </p:nvSpPr>
        <p:spPr/>
        <p:txBody>
          <a:bodyPr>
            <a:normAutofit/>
          </a:bodyPr>
          <a:lstStyle>
            <a:lvl1pPr>
              <a:defRPr sz="2800"/>
            </a:lvl1pPr>
          </a:lstStyle>
          <a:p>
            <a:r>
              <a:rPr lang="en-US" dirty="0"/>
              <a:t>Click to edit Master title style</a:t>
            </a:r>
            <a:endParaRPr lang="en-CA" dirty="0"/>
          </a:p>
        </p:txBody>
      </p:sp>
      <p:sp>
        <p:nvSpPr>
          <p:cNvPr id="3" name="Content Placeholder 2"/>
          <p:cNvSpPr>
            <a:spLocks noGrp="1"/>
          </p:cNvSpPr>
          <p:nvPr>
            <p:ph idx="1"/>
          </p:nvPr>
        </p:nvSpPr>
        <p:spPr/>
        <p:txBody>
          <a:bodyPr>
            <a:normAutofit/>
          </a:bodyPr>
          <a:lstStyle>
            <a:lvl1pPr marL="342900" indent="-342900">
              <a:buFont typeface="Arial" panose="020B0604020202020204" pitchFamily="34" charset="0"/>
              <a:buChar char="•"/>
              <a:defRPr sz="2000"/>
            </a:lvl1pPr>
            <a:lvl2pPr>
              <a:defRPr sz="1900"/>
            </a:lvl2pPr>
            <a:lvl3pPr>
              <a:defRPr sz="1800"/>
            </a:lvl3pPr>
            <a:lvl4pPr>
              <a:defRPr sz="17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pic>
        <p:nvPicPr>
          <p:cNvPr id="8"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9198" t="18755"/>
          <a:stretch/>
        </p:blipFill>
        <p:spPr bwMode="auto">
          <a:xfrm>
            <a:off x="33338" y="38100"/>
            <a:ext cx="1714448" cy="526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userDrawn="1"/>
        </p:nvPicPr>
        <p:blipFill>
          <a:blip r:embed="rId3" cstate="print">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bwMode="auto">
          <a:xfrm>
            <a:off x="83651" y="6581450"/>
            <a:ext cx="636256" cy="205723"/>
          </a:xfrm>
          <a:prstGeom prst="rect">
            <a:avLst/>
          </a:prstGeom>
          <a:noFill/>
          <a:ln w="9525">
            <a:noFill/>
            <a:miter lim="800000"/>
            <a:headEnd/>
            <a:tailEnd/>
          </a:ln>
        </p:spPr>
      </p:pic>
      <p:pic>
        <p:nvPicPr>
          <p:cNvPr id="10" name="Picture 3"/>
          <p:cNvPicPr>
            <a:picLocks noChangeAspect="1" noChangeArrowheads="1"/>
          </p:cNvPicPr>
          <p:nvPr userDrawn="1"/>
        </p:nvPicPr>
        <p:blipFill>
          <a:blip r:embed="rId5">
            <a:lum bright="70000" contrast="-70000"/>
            <a:extLst>
              <a:ext uri="{28A0092B-C50C-407E-A947-70E740481C1C}">
                <a14:useLocalDpi xmlns:a14="http://schemas.microsoft.com/office/drawing/2010/main" val="0"/>
              </a:ext>
            </a:extLst>
          </a:blip>
          <a:stretch>
            <a:fillRect/>
          </a:stretch>
        </p:blipFill>
        <p:spPr bwMode="auto">
          <a:xfrm>
            <a:off x="8277066" y="6515494"/>
            <a:ext cx="798780" cy="3180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17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endParaRPr lang="en-CA" dirty="0"/>
          </a:p>
        </p:txBody>
      </p:sp>
      <p:sp>
        <p:nvSpPr>
          <p:cNvPr id="317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Lst>
  <p:hf hdr="0" ftr="0" dt="0"/>
  <p:txStyles>
    <p:titleStyle>
      <a:lvl1pPr algn="ctr" rtl="0" eaLnBrk="0" fontAlgn="base" hangingPunct="0">
        <a:spcBef>
          <a:spcPct val="0"/>
        </a:spcBef>
        <a:spcAft>
          <a:spcPct val="0"/>
        </a:spcAft>
        <a:defRPr sz="2800" b="1" kern="1200">
          <a:solidFill>
            <a:schemeClr val="tx1"/>
          </a:solidFill>
          <a:latin typeface="Georgia" panose="02040502050405020303" pitchFamily="18" charset="0"/>
          <a:ea typeface="+mj-ea"/>
          <a:cs typeface="Arial" pitchFamily="34" charset="0"/>
        </a:defRPr>
      </a:lvl1pPr>
      <a:lvl2pPr algn="ctr" rtl="0" eaLnBrk="0" fontAlgn="base" hangingPunct="0">
        <a:spcBef>
          <a:spcPct val="0"/>
        </a:spcBef>
        <a:spcAft>
          <a:spcPct val="0"/>
        </a:spcAft>
        <a:defRPr sz="2800">
          <a:solidFill>
            <a:schemeClr val="tx1"/>
          </a:solidFill>
          <a:latin typeface="Arial" charset="0"/>
          <a:cs typeface="Arial" charset="0"/>
        </a:defRPr>
      </a:lvl2pPr>
      <a:lvl3pPr algn="ctr" rtl="0" eaLnBrk="0" fontAlgn="base" hangingPunct="0">
        <a:spcBef>
          <a:spcPct val="0"/>
        </a:spcBef>
        <a:spcAft>
          <a:spcPct val="0"/>
        </a:spcAft>
        <a:defRPr sz="2800">
          <a:solidFill>
            <a:schemeClr val="tx1"/>
          </a:solidFill>
          <a:latin typeface="Arial" charset="0"/>
          <a:cs typeface="Arial" charset="0"/>
        </a:defRPr>
      </a:lvl3pPr>
      <a:lvl4pPr algn="ctr" rtl="0" eaLnBrk="0" fontAlgn="base" hangingPunct="0">
        <a:spcBef>
          <a:spcPct val="0"/>
        </a:spcBef>
        <a:spcAft>
          <a:spcPct val="0"/>
        </a:spcAft>
        <a:defRPr sz="2800">
          <a:solidFill>
            <a:schemeClr val="tx1"/>
          </a:solidFill>
          <a:latin typeface="Arial" charset="0"/>
          <a:cs typeface="Arial" charset="0"/>
        </a:defRPr>
      </a:lvl4pPr>
      <a:lvl5pPr algn="ctr" rtl="0" eaLnBrk="0" fontAlgn="base" hangingPunct="0">
        <a:spcBef>
          <a:spcPct val="0"/>
        </a:spcBef>
        <a:spcAft>
          <a:spcPct val="0"/>
        </a:spcAft>
        <a:defRPr sz="2800">
          <a:solidFill>
            <a:schemeClr val="tx1"/>
          </a:solidFill>
          <a:latin typeface="Arial"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just" rtl="0" eaLnBrk="0" fontAlgn="base" hangingPunct="0">
        <a:spcBef>
          <a:spcPct val="20000"/>
        </a:spcBef>
        <a:spcAft>
          <a:spcPct val="0"/>
        </a:spcAft>
        <a:buFont typeface="Arial" panose="020B0604020202020204" pitchFamily="34" charset="0"/>
        <a:buChar char="•"/>
        <a:defRPr sz="2000" kern="1200">
          <a:solidFill>
            <a:schemeClr val="tx1"/>
          </a:solidFill>
          <a:latin typeface="Georgia" panose="02040502050405020303" pitchFamily="18" charset="0"/>
          <a:ea typeface="+mn-ea"/>
          <a:cs typeface="Arial" pitchFamily="34" charset="0"/>
        </a:defRPr>
      </a:lvl1pPr>
      <a:lvl2pPr marL="742950" indent="-285750" algn="just" rtl="0" eaLnBrk="0" fontAlgn="base" hangingPunct="0">
        <a:spcBef>
          <a:spcPct val="20000"/>
        </a:spcBef>
        <a:spcAft>
          <a:spcPct val="0"/>
        </a:spcAft>
        <a:buFont typeface="Arial" charset="0"/>
        <a:buChar char="–"/>
        <a:defRPr sz="1900" kern="1200">
          <a:solidFill>
            <a:schemeClr val="tx1"/>
          </a:solidFill>
          <a:latin typeface="Georgia" panose="02040502050405020303" pitchFamily="18" charset="0"/>
          <a:ea typeface="+mn-ea"/>
          <a:cs typeface="Arial" pitchFamily="34" charset="0"/>
        </a:defRPr>
      </a:lvl2pPr>
      <a:lvl3pPr marL="1143000" indent="-228600" algn="just" rtl="0" eaLnBrk="0" fontAlgn="base" hangingPunct="0">
        <a:spcBef>
          <a:spcPct val="20000"/>
        </a:spcBef>
        <a:spcAft>
          <a:spcPct val="0"/>
        </a:spcAft>
        <a:buFont typeface="Arial" charset="0"/>
        <a:buChar char="•"/>
        <a:defRPr sz="1800" kern="1200">
          <a:solidFill>
            <a:schemeClr val="tx1"/>
          </a:solidFill>
          <a:latin typeface="Georgia" panose="02040502050405020303" pitchFamily="18" charset="0"/>
          <a:ea typeface="+mn-ea"/>
          <a:cs typeface="Arial" pitchFamily="34" charset="0"/>
        </a:defRPr>
      </a:lvl3pPr>
      <a:lvl4pPr marL="1600200" indent="-228600" algn="just" rtl="0" eaLnBrk="0" fontAlgn="base" hangingPunct="0">
        <a:spcBef>
          <a:spcPct val="20000"/>
        </a:spcBef>
        <a:spcAft>
          <a:spcPct val="0"/>
        </a:spcAft>
        <a:buFont typeface="Arial" charset="0"/>
        <a:buChar char="–"/>
        <a:defRPr sz="1700" kern="1200">
          <a:solidFill>
            <a:schemeClr val="tx1"/>
          </a:solidFill>
          <a:latin typeface="Georgia" panose="02040502050405020303" pitchFamily="18" charset="0"/>
          <a:ea typeface="+mn-ea"/>
          <a:cs typeface="Arial" pitchFamily="34" charset="0"/>
        </a:defRPr>
      </a:lvl4pPr>
      <a:lvl5pPr marL="2057400" indent="-228600" algn="just" rtl="0" eaLnBrk="0" fontAlgn="base" hangingPunct="0">
        <a:spcBef>
          <a:spcPct val="20000"/>
        </a:spcBef>
        <a:spcAft>
          <a:spcPct val="0"/>
        </a:spcAft>
        <a:buFont typeface="Arial" charset="0"/>
        <a:buChar char="»"/>
        <a:defRPr sz="1600" kern="1200">
          <a:solidFill>
            <a:schemeClr val="tx1"/>
          </a:solidFill>
          <a:latin typeface="Georgia" panose="02040502050405020303" pitchFamily="18"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10.wav"/><Relationship Id="rId7" Type="http://schemas.openxmlformats.org/officeDocument/2006/relationships/image" Target="../media/image17.wmf"/><Relationship Id="rId2" Type="http://schemas.openxmlformats.org/officeDocument/2006/relationships/tags" Target="../tags/tag8.xml"/><Relationship Id="rId1" Type="http://schemas.openxmlformats.org/officeDocument/2006/relationships/vmlDrawing" Target="../drawings/vmlDrawing6.vml"/><Relationship Id="rId6" Type="http://schemas.openxmlformats.org/officeDocument/2006/relationships/oleObject" Target="../embeddings/oleObject8.bin"/><Relationship Id="rId5" Type="http://schemas.openxmlformats.org/officeDocument/2006/relationships/slideLayout" Target="../slideLayouts/slideLayout2.xml"/><Relationship Id="rId4" Type="http://schemas.openxmlformats.org/officeDocument/2006/relationships/audio" Target="../media/media10.wav"/></Relationships>
</file>

<file path=ppt/slides/_rels/slide11.xml.rels><?xml version="1.0" encoding="UTF-8" standalone="yes"?>
<Relationships xmlns="http://schemas.openxmlformats.org/package/2006/relationships"><Relationship Id="rId3" Type="http://schemas.openxmlformats.org/officeDocument/2006/relationships/audio" Target="../media/media11.wav"/><Relationship Id="rId2" Type="http://schemas.microsoft.com/office/2007/relationships/media" Target="../media/media11.wav"/><Relationship Id="rId1" Type="http://schemas.openxmlformats.org/officeDocument/2006/relationships/tags" Target="../tags/tag9.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3.wav"/><Relationship Id="rId7" Type="http://schemas.openxmlformats.org/officeDocument/2006/relationships/image" Target="../media/image10.wmf"/><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slideLayout" Target="../slideLayouts/slideLayout2.xml"/><Relationship Id="rId4" Type="http://schemas.openxmlformats.org/officeDocument/2006/relationships/audio" Target="../media/media3.wav"/></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4.wav"/><Relationship Id="rId7" Type="http://schemas.openxmlformats.org/officeDocument/2006/relationships/image" Target="../media/image11.wmf"/><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slideLayout" Target="../slideLayouts/slideLayout2.xml"/><Relationship Id="rId4" Type="http://schemas.openxmlformats.org/officeDocument/2006/relationships/audio" Target="../media/media4.wav"/></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5.wav"/><Relationship Id="rId7" Type="http://schemas.openxmlformats.org/officeDocument/2006/relationships/image" Target="../media/image12.wmf"/><Relationship Id="rId2" Type="http://schemas.openxmlformats.org/officeDocument/2006/relationships/tags" Target="../tags/tag3.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slideLayout" Target="../slideLayouts/slideLayout2.xml"/><Relationship Id="rId4" Type="http://schemas.openxmlformats.org/officeDocument/2006/relationships/audio" Target="../media/media5.wav"/></Relationships>
</file>

<file path=ppt/slides/_rels/slide6.xml.rels><?xml version="1.0" encoding="UTF-8" standalone="yes"?>
<Relationships xmlns="http://schemas.openxmlformats.org/package/2006/relationships"><Relationship Id="rId3" Type="http://schemas.openxmlformats.org/officeDocument/2006/relationships/audio" Target="../media/media6.wav"/><Relationship Id="rId2" Type="http://schemas.microsoft.com/office/2007/relationships/media" Target="../media/media6.wav"/><Relationship Id="rId1" Type="http://schemas.openxmlformats.org/officeDocument/2006/relationships/tags" Target="../tags/tag4.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wav"/><Relationship Id="rId2" Type="http://schemas.microsoft.com/office/2007/relationships/media" Target="../media/media7.wav"/><Relationship Id="rId1" Type="http://schemas.openxmlformats.org/officeDocument/2006/relationships/tags" Target="../tags/tag5.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8.wav"/><Relationship Id="rId7" Type="http://schemas.openxmlformats.org/officeDocument/2006/relationships/image" Target="../media/image13.wmf"/><Relationship Id="rId12" Type="http://schemas.openxmlformats.org/officeDocument/2006/relationships/image" Target="../media/image15.wmf"/><Relationship Id="rId2" Type="http://schemas.openxmlformats.org/officeDocument/2006/relationships/tags" Target="../tags/tag6.xml"/><Relationship Id="rId1" Type="http://schemas.openxmlformats.org/officeDocument/2006/relationships/vmlDrawing" Target="../drawings/vmlDrawing4.vml"/><Relationship Id="rId6" Type="http://schemas.openxmlformats.org/officeDocument/2006/relationships/oleObject" Target="../embeddings/oleObject4.bin"/><Relationship Id="rId11" Type="http://schemas.openxmlformats.org/officeDocument/2006/relationships/oleObject" Target="../embeddings/oleObject6.bin"/><Relationship Id="rId5" Type="http://schemas.openxmlformats.org/officeDocument/2006/relationships/slideLayout" Target="../slideLayouts/slideLayout2.xml"/><Relationship Id="rId10" Type="http://schemas.openxmlformats.org/officeDocument/2006/relationships/image" Target="../media/image14.wmf"/><Relationship Id="rId4" Type="http://schemas.openxmlformats.org/officeDocument/2006/relationships/audio" Target="../media/media8.wav"/><Relationship Id="rId9" Type="http://schemas.openxmlformats.org/officeDocument/2006/relationships/oleObject" Target="../embeddings/oleObject5.bin"/></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9.wav"/><Relationship Id="rId7" Type="http://schemas.openxmlformats.org/officeDocument/2006/relationships/image" Target="../media/image16.wmf"/><Relationship Id="rId2" Type="http://schemas.openxmlformats.org/officeDocument/2006/relationships/tags" Target="../tags/tag7.xml"/><Relationship Id="rId1" Type="http://schemas.openxmlformats.org/officeDocument/2006/relationships/vmlDrawing" Target="../drawings/vmlDrawing5.vml"/><Relationship Id="rId6" Type="http://schemas.openxmlformats.org/officeDocument/2006/relationships/oleObject" Target="../embeddings/oleObject7.bin"/><Relationship Id="rId5" Type="http://schemas.openxmlformats.org/officeDocument/2006/relationships/slideLayout" Target="../slideLayouts/slideLayout2.xml"/><Relationship Id="rId4" Type="http://schemas.openxmlformats.org/officeDocument/2006/relationships/audio" Target="../media/media9.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27784" y="3111103"/>
            <a:ext cx="6336704" cy="1470025"/>
          </a:xfrm>
        </p:spPr>
        <p:txBody>
          <a:bodyPr>
            <a:normAutofit fontScale="90000"/>
          </a:bodyPr>
          <a:lstStyle/>
          <a:p>
            <a:r>
              <a:rPr lang="en-CA" dirty="0"/>
              <a:t>Recursive mathematical functions</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9938" y="6103938"/>
            <a:ext cx="609600" cy="609600"/>
          </a:xfrm>
          <a:prstGeom prst="rect">
            <a:avLst/>
          </a:prstGeom>
        </p:spPr>
      </p:pic>
    </p:spTree>
    <p:extLst>
      <p:ext uri="{BB962C8B-B14F-4D97-AF65-F5344CB8AC3E}">
        <p14:creationId xmlns:p14="http://schemas.microsoft.com/office/powerpoint/2010/main" val="1323974343"/>
      </p:ext>
    </p:extLst>
  </p:cSld>
  <p:clrMapOvr>
    <a:masterClrMapping/>
  </p:clrMapOvr>
  <mc:AlternateContent xmlns:mc="http://schemas.openxmlformats.org/markup-compatibility/2006" xmlns:p14="http://schemas.microsoft.com/office/powerpoint/2010/main">
    <mc:Choice Requires="p14">
      <p:transition spd="slow" p14:dur="2000" advTm="17417"/>
    </mc:Choice>
    <mc:Fallback xmlns="">
      <p:transition spd="slow" advTm="174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Integer exponents</a:t>
            </a:r>
          </a:p>
        </p:txBody>
      </p:sp>
      <p:sp>
        <p:nvSpPr>
          <p:cNvPr id="3" name="Content Placeholder 2"/>
          <p:cNvSpPr>
            <a:spLocks noGrp="1"/>
          </p:cNvSpPr>
          <p:nvPr>
            <p:ph idx="1"/>
          </p:nvPr>
        </p:nvSpPr>
        <p:spPr/>
        <p:txBody>
          <a:bodyPr>
            <a:normAutofit lnSpcReduction="10000"/>
          </a:bodyPr>
          <a:lstStyle/>
          <a:p>
            <a:r>
              <a:rPr lang="en-US" dirty="0"/>
              <a:t>Consider this alternative recursive</a:t>
            </a:r>
          </a:p>
          <a:p>
            <a:pPr marL="0" indent="0">
              <a:buNone/>
            </a:pPr>
            <a:r>
              <a:rPr lang="en-US" dirty="0"/>
              <a:t>      definition of calculating </a:t>
            </a:r>
            <a:r>
              <a:rPr lang="en-US" i="1" dirty="0" err="1">
                <a:latin typeface="Times New Roman" panose="02020603050405020304" pitchFamily="18" charset="0"/>
                <a:cs typeface="Times New Roman" panose="02020603050405020304" pitchFamily="18" charset="0"/>
              </a:rPr>
              <a:t>x</a:t>
            </a:r>
            <a:r>
              <a:rPr lang="en-US" i="1" baseline="30000" dirty="0" err="1">
                <a:latin typeface="Times New Roman" panose="02020603050405020304" pitchFamily="18" charset="0"/>
                <a:cs typeface="Times New Roman" panose="02020603050405020304" pitchFamily="18" charset="0"/>
              </a:rPr>
              <a:t>n</a:t>
            </a:r>
            <a:endParaRPr lang="en-US" dirty="0">
              <a:latin typeface="Times New Roman" panose="02020603050405020304" pitchFamily="18" charset="0"/>
              <a:cs typeface="Times New Roman" panose="02020603050405020304" pitchFamily="18" charset="0"/>
            </a:endParaRPr>
          </a:p>
          <a:p>
            <a:endParaRPr lang="en-US" dirty="0"/>
          </a:p>
          <a:p>
            <a:endParaRPr lang="en-US" dirty="0"/>
          </a:p>
          <a:p>
            <a:r>
              <a:rPr lang="en-US" dirty="0"/>
              <a:t>This is also easy to implement:</a:t>
            </a:r>
          </a:p>
          <a:p>
            <a:pPr marL="400050" lvl="1" indent="0">
              <a:buNone/>
            </a:pPr>
            <a:r>
              <a:rPr lang="en-US" sz="1600" dirty="0">
                <a:latin typeface="Consolas" panose="020B0609020204030204" pitchFamily="49" charset="0"/>
              </a:rPr>
              <a:t> double power( double x, </a:t>
            </a:r>
            <a:r>
              <a:rPr lang="en-US" sz="1600" dirty="0" err="1">
                <a:latin typeface="Consolas" panose="020B0609020204030204" pitchFamily="49" charset="0"/>
              </a:rPr>
              <a:t>int</a:t>
            </a:r>
            <a:r>
              <a:rPr lang="en-US" sz="1600" dirty="0">
                <a:latin typeface="Consolas" panose="020B0609020204030204" pitchFamily="49" charset="0"/>
              </a:rPr>
              <a:t> n ) {</a:t>
            </a:r>
          </a:p>
          <a:p>
            <a:pPr marL="400050" lvl="1" indent="0">
              <a:buNone/>
            </a:pPr>
            <a:r>
              <a:rPr lang="en-US" sz="1600" dirty="0">
                <a:latin typeface="Consolas" panose="020B0609020204030204" pitchFamily="49" charset="0"/>
              </a:rPr>
              <a:t>     if ( n == 0 ) {</a:t>
            </a:r>
          </a:p>
          <a:p>
            <a:pPr marL="400050" lvl="1" indent="0">
              <a:buNone/>
            </a:pPr>
            <a:r>
              <a:rPr lang="en-US" sz="1600" dirty="0">
                <a:latin typeface="Consolas" panose="020B0609020204030204" pitchFamily="49" charset="0"/>
              </a:rPr>
              <a:t>         return 1.0;</a:t>
            </a:r>
          </a:p>
          <a:p>
            <a:pPr marL="400050" lvl="1" indent="0">
              <a:buNone/>
            </a:pPr>
            <a:r>
              <a:rPr lang="en-US" sz="1600" dirty="0">
                <a:latin typeface="Consolas" panose="020B0609020204030204" pitchFamily="49" charset="0"/>
              </a:rPr>
              <a:t>     }</a:t>
            </a:r>
          </a:p>
          <a:p>
            <a:pPr marL="400050" lvl="1" indent="0">
              <a:buNone/>
            </a:pPr>
            <a:r>
              <a:rPr lang="en-US" sz="1600" dirty="0">
                <a:latin typeface="Consolas" panose="020B0609020204030204" pitchFamily="49" charset="0"/>
              </a:rPr>
              <a:t>         return 1.0/power( x, -n );</a:t>
            </a:r>
          </a:p>
          <a:p>
            <a:pPr marL="400050" lvl="1" indent="0">
              <a:buNone/>
            </a:pPr>
            <a:r>
              <a:rPr lang="en-US" sz="1600" dirty="0">
                <a:latin typeface="Consolas" panose="020B0609020204030204" pitchFamily="49" charset="0"/>
              </a:rPr>
              <a:t>     }</a:t>
            </a:r>
          </a:p>
          <a:p>
            <a:pPr marL="400050" lvl="1" indent="0">
              <a:buNone/>
            </a:pPr>
            <a:r>
              <a:rPr lang="en-US" sz="1600" dirty="0">
                <a:latin typeface="Consolas" panose="020B0609020204030204" pitchFamily="49" charset="0"/>
              </a:rPr>
              <a:t>         double result{ power( x, n/2 ) };</a:t>
            </a:r>
          </a:p>
          <a:p>
            <a:pPr marL="400050" lvl="1" indent="0">
              <a:buNone/>
            </a:pPr>
            <a:r>
              <a:rPr lang="en-US" sz="1600" dirty="0">
                <a:latin typeface="Consolas" panose="020B0609020204030204" pitchFamily="49" charset="0"/>
              </a:rPr>
              <a:t>         return result*result;</a:t>
            </a:r>
          </a:p>
          <a:p>
            <a:pPr marL="400050" lvl="1" indent="0">
              <a:buNone/>
            </a:pPr>
            <a:r>
              <a:rPr lang="en-US" sz="1600" dirty="0">
                <a:latin typeface="Consolas" panose="020B0609020204030204" pitchFamily="49" charset="0"/>
              </a:rPr>
              <a:t>     }</a:t>
            </a:r>
          </a:p>
          <a:p>
            <a:pPr marL="400050" lvl="1" indent="0">
              <a:buNone/>
            </a:pPr>
            <a:r>
              <a:rPr lang="en-US" sz="1600" dirty="0">
                <a:latin typeface="Consolas" panose="020B0609020204030204" pitchFamily="49" charset="0"/>
              </a:rPr>
              <a:t>         double result{ power( x, n/2 ) };</a:t>
            </a:r>
          </a:p>
          <a:p>
            <a:pPr marL="400050" lvl="1" indent="0">
              <a:buNone/>
            </a:pPr>
            <a:r>
              <a:rPr lang="en-US" sz="1600" dirty="0">
                <a:latin typeface="Consolas" panose="020B0609020204030204" pitchFamily="49" charset="0"/>
              </a:rPr>
              <a:t>         return x*result*result;</a:t>
            </a:r>
          </a:p>
          <a:p>
            <a:pPr marL="400050" lvl="1" indent="0">
              <a:buNone/>
            </a:pPr>
            <a:r>
              <a:rPr lang="en-US" sz="1600" dirty="0">
                <a:latin typeface="Consolas" panose="020B0609020204030204" pitchFamily="49" charset="0"/>
              </a:rPr>
              <a:t>     }</a:t>
            </a:r>
          </a:p>
          <a:p>
            <a:pPr marL="400050" lvl="1" indent="0">
              <a:buNone/>
            </a:pPr>
            <a:r>
              <a:rPr lang="en-US" sz="1600" dirty="0">
                <a:latin typeface="Consolas" panose="020B0609020204030204" pitchFamily="49" charset="0"/>
              </a:rPr>
              <a:t> }</a:t>
            </a:r>
          </a:p>
        </p:txBody>
      </p:sp>
      <p:graphicFrame>
        <p:nvGraphicFramePr>
          <p:cNvPr id="4" name="Object 3"/>
          <p:cNvGraphicFramePr>
            <a:graphicFrameLocks noChangeAspect="1"/>
          </p:cNvGraphicFramePr>
          <p:nvPr>
            <p:extLst>
              <p:ext uri="{D42A27DB-BD31-4B8C-83A1-F6EECF244321}">
                <p14:modId xmlns:p14="http://schemas.microsoft.com/office/powerpoint/2010/main" val="9111496"/>
              </p:ext>
            </p:extLst>
          </p:nvPr>
        </p:nvGraphicFramePr>
        <p:xfrm>
          <a:off x="4232950" y="1071009"/>
          <a:ext cx="4852987" cy="2319338"/>
        </p:xfrm>
        <a:graphic>
          <a:graphicData uri="http://schemas.openxmlformats.org/presentationml/2006/ole">
            <mc:AlternateContent xmlns:mc="http://schemas.openxmlformats.org/markup-compatibility/2006">
              <mc:Choice xmlns:v="urn:schemas-microsoft-com:vml" Requires="v">
                <p:oleObj spid="_x0000_s7177" name="Equation" r:id="rId6" imgW="2489040" imgH="1193760" progId="Equation.DSMT4">
                  <p:embed/>
                </p:oleObj>
              </mc:Choice>
              <mc:Fallback>
                <p:oleObj name="Equation" r:id="rId6" imgW="2489040" imgH="1193760" progId="Equation.DSMT4">
                  <p:embed/>
                  <p:pic>
                    <p:nvPicPr>
                      <p:cNvPr id="0" name=""/>
                      <p:cNvPicPr/>
                      <p:nvPr/>
                    </p:nvPicPr>
                    <p:blipFill>
                      <a:blip r:embed="rId7"/>
                      <a:stretch>
                        <a:fillRect/>
                      </a:stretch>
                    </p:blipFill>
                    <p:spPr>
                      <a:xfrm>
                        <a:off x="4232950" y="1071009"/>
                        <a:ext cx="4852987" cy="2319338"/>
                      </a:xfrm>
                      <a:prstGeom prst="rect">
                        <a:avLst/>
                      </a:prstGeom>
                    </p:spPr>
                  </p:pic>
                </p:oleObj>
              </mc:Fallback>
            </mc:AlternateContent>
          </a:graphicData>
        </a:graphic>
      </p:graphicFrame>
      <p:sp>
        <p:nvSpPr>
          <p:cNvPr id="5" name="Rectangle 4"/>
          <p:cNvSpPr/>
          <p:nvPr/>
        </p:nvSpPr>
        <p:spPr>
          <a:xfrm>
            <a:off x="5779069" y="5355356"/>
            <a:ext cx="2704587" cy="646331"/>
          </a:xfrm>
          <a:prstGeom prst="rect">
            <a:avLst/>
          </a:prstGeom>
        </p:spPr>
        <p:txBody>
          <a:bodyPr wrap="none">
            <a:spAutoFit/>
          </a:bodyPr>
          <a:lstStyle/>
          <a:p>
            <a:r>
              <a:rPr lang="en-US" dirty="0">
                <a:solidFill>
                  <a:srgbClr val="0070C0"/>
                </a:solidFill>
                <a:latin typeface="Georgia" panose="02040502050405020303" pitchFamily="18" charset="0"/>
              </a:rPr>
              <a:t>Remember, we are using</a:t>
            </a:r>
          </a:p>
          <a:p>
            <a:r>
              <a:rPr lang="en-US" dirty="0">
                <a:solidFill>
                  <a:srgbClr val="0070C0"/>
                </a:solidFill>
                <a:latin typeface="Georgia" panose="02040502050405020303" pitchFamily="18" charset="0"/>
              </a:rPr>
              <a:t>integer division here</a:t>
            </a:r>
            <a:endParaRPr lang="en-CA" dirty="0">
              <a:solidFill>
                <a:srgbClr val="0070C0"/>
              </a:solidFill>
              <a:latin typeface="Georgia" panose="02040502050405020303" pitchFamily="18" charset="0"/>
            </a:endParaRPr>
          </a:p>
        </p:txBody>
      </p:sp>
      <p:sp>
        <p:nvSpPr>
          <p:cNvPr id="6" name="Rectangle 5"/>
          <p:cNvSpPr/>
          <p:nvPr/>
        </p:nvSpPr>
        <p:spPr>
          <a:xfrm>
            <a:off x="1671749" y="4050728"/>
            <a:ext cx="2316660" cy="338554"/>
          </a:xfrm>
          <a:prstGeom prst="rect">
            <a:avLst/>
          </a:prstGeom>
        </p:spPr>
        <p:txBody>
          <a:bodyPr wrap="none">
            <a:spAutoFit/>
          </a:bodyPr>
          <a:lstStyle/>
          <a:p>
            <a:r>
              <a:rPr lang="en-US" sz="1600" dirty="0">
                <a:latin typeface="Consolas" panose="020B0609020204030204" pitchFamily="49" charset="0"/>
              </a:rPr>
              <a:t>else if ( n &lt; 0 ) {</a:t>
            </a:r>
            <a:endParaRPr lang="en-CA" sz="1600" dirty="0"/>
          </a:p>
        </p:txBody>
      </p:sp>
      <p:sp>
        <p:nvSpPr>
          <p:cNvPr id="9" name="Rectangle 8"/>
          <p:cNvSpPr/>
          <p:nvPr/>
        </p:nvSpPr>
        <p:spPr>
          <a:xfrm>
            <a:off x="1672337" y="4603020"/>
            <a:ext cx="2877711" cy="338554"/>
          </a:xfrm>
          <a:prstGeom prst="rect">
            <a:avLst/>
          </a:prstGeom>
        </p:spPr>
        <p:txBody>
          <a:bodyPr wrap="none">
            <a:spAutoFit/>
          </a:bodyPr>
          <a:lstStyle/>
          <a:p>
            <a:r>
              <a:rPr lang="en-US" sz="1600" dirty="0">
                <a:latin typeface="Consolas" panose="020B0609020204030204" pitchFamily="49" charset="0"/>
              </a:rPr>
              <a:t>else if ( (n%2) == 0 ) {</a:t>
            </a:r>
            <a:endParaRPr lang="en-CA" sz="1600" dirty="0"/>
          </a:p>
        </p:txBody>
      </p:sp>
      <p:sp>
        <p:nvSpPr>
          <p:cNvPr id="10" name="Rectangle 9"/>
          <p:cNvSpPr/>
          <p:nvPr/>
        </p:nvSpPr>
        <p:spPr>
          <a:xfrm>
            <a:off x="1644344" y="5374018"/>
            <a:ext cx="857927" cy="338554"/>
          </a:xfrm>
          <a:prstGeom prst="rect">
            <a:avLst/>
          </a:prstGeom>
        </p:spPr>
        <p:txBody>
          <a:bodyPr wrap="none">
            <a:spAutoFit/>
          </a:bodyPr>
          <a:lstStyle/>
          <a:p>
            <a:r>
              <a:rPr lang="en-US" sz="1600" dirty="0">
                <a:latin typeface="Consolas" panose="020B0609020204030204" pitchFamily="49" charset="0"/>
              </a:rPr>
              <a:t>else {</a:t>
            </a:r>
            <a:endParaRPr lang="en-CA" sz="1600" dirty="0"/>
          </a:p>
        </p:txBody>
      </p:sp>
      <p:pic>
        <p:nvPicPr>
          <p:cNvPr id="8" name="Audio 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9938" y="6103938"/>
            <a:ext cx="609600" cy="609600"/>
          </a:xfrm>
          <a:prstGeom prst="rect">
            <a:avLst/>
          </a:prstGeom>
        </p:spPr>
      </p:pic>
    </p:spTree>
    <p:custDataLst>
      <p:tags r:id="rId2"/>
    </p:custDataLst>
    <p:extLst>
      <p:ext uri="{BB962C8B-B14F-4D97-AF65-F5344CB8AC3E}">
        <p14:creationId xmlns:p14="http://schemas.microsoft.com/office/powerpoint/2010/main" val="247813548"/>
      </p:ext>
    </p:extLst>
  </p:cSld>
  <p:clrMapOvr>
    <a:masterClrMapping/>
  </p:clrMapOvr>
  <mc:AlternateContent xmlns:mc="http://schemas.openxmlformats.org/markup-compatibility/2006" xmlns:p14="http://schemas.microsoft.com/office/powerpoint/2010/main">
    <mc:Choice Requires="p14">
      <p:transition spd="slow" p14:dur="2000" advTm="335276"/>
    </mc:Choice>
    <mc:Fallback xmlns="">
      <p:transition spd="slow" advTm="335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11" end="11"/>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
                                            <p:txEl>
                                              <p:pRg st="14" end="14"/>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3" fill="hold" display="0">
                  <p:stCondLst>
                    <p:cond delay="indefinite"/>
                  </p:stCondLst>
                  <p:endCondLst>
                    <p:cond evt="onStopAudio" delay="0">
                      <p:tgtEl>
                        <p:sldTgt/>
                      </p:tgtEl>
                    </p:cond>
                  </p:endCondLst>
                </p:cTn>
                <p:tgtEl>
                  <p:spTgt spid="8"/>
                </p:tgtEl>
              </p:cMediaNode>
            </p:audio>
          </p:childTnLst>
        </p:cTn>
      </p:par>
    </p:tnLst>
    <p:bldLst>
      <p:bldP spid="5" grpId="0"/>
      <p:bldP spid="6" grpId="0"/>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Integer exponents</a:t>
            </a:r>
          </a:p>
        </p:txBody>
      </p:sp>
      <p:sp>
        <p:nvSpPr>
          <p:cNvPr id="3" name="Content Placeholder 2"/>
          <p:cNvSpPr>
            <a:spLocks noGrp="1"/>
          </p:cNvSpPr>
          <p:nvPr>
            <p:ph idx="1"/>
          </p:nvPr>
        </p:nvSpPr>
        <p:spPr/>
        <p:txBody>
          <a:bodyPr>
            <a:normAutofit lnSpcReduction="10000"/>
          </a:bodyPr>
          <a:lstStyle/>
          <a:p>
            <a:r>
              <a:rPr lang="en-US" dirty="0"/>
              <a:t>Question: What happens if I implement the following?</a:t>
            </a:r>
            <a:endParaRPr lang="en-US" dirty="0">
              <a:latin typeface="Times New Roman" panose="02020603050405020304" pitchFamily="18" charset="0"/>
              <a:cs typeface="Times New Roman" panose="02020603050405020304" pitchFamily="18" charset="0"/>
            </a:endParaRPr>
          </a:p>
          <a:p>
            <a:pPr marL="800100" lvl="2" indent="0">
              <a:buNone/>
            </a:pPr>
            <a:r>
              <a:rPr lang="en-US" sz="1600" dirty="0">
                <a:latin typeface="Consolas" panose="020B0609020204030204" pitchFamily="49" charset="0"/>
              </a:rPr>
              <a:t>double power( double x, </a:t>
            </a:r>
            <a:r>
              <a:rPr lang="en-US" sz="1600" dirty="0" err="1">
                <a:latin typeface="Consolas" panose="020B0609020204030204" pitchFamily="49" charset="0"/>
              </a:rPr>
              <a:t>int</a:t>
            </a:r>
            <a:r>
              <a:rPr lang="en-US" sz="1600" dirty="0">
                <a:latin typeface="Consolas" panose="020B0609020204030204" pitchFamily="49" charset="0"/>
              </a:rPr>
              <a:t> n ) {</a:t>
            </a:r>
          </a:p>
          <a:p>
            <a:pPr marL="800100" lvl="2" indent="0">
              <a:buNone/>
            </a:pPr>
            <a:r>
              <a:rPr lang="en-US" sz="1600" dirty="0">
                <a:latin typeface="Consolas" panose="020B0609020204030204" pitchFamily="49" charset="0"/>
              </a:rPr>
              <a:t>    if ( n == 0 ) {</a:t>
            </a:r>
          </a:p>
          <a:p>
            <a:pPr marL="800100" lvl="2" indent="0">
              <a:buNone/>
            </a:pPr>
            <a:r>
              <a:rPr lang="en-US" sz="1600" dirty="0">
                <a:latin typeface="Consolas" panose="020B0609020204030204" pitchFamily="49" charset="0"/>
              </a:rPr>
              <a:t>        return 1.0;</a:t>
            </a:r>
          </a:p>
          <a:p>
            <a:pPr marL="800100" lvl="2" indent="0">
              <a:buNone/>
            </a:pPr>
            <a:r>
              <a:rPr lang="en-US" sz="1600" dirty="0">
                <a:latin typeface="Consolas" panose="020B0609020204030204" pitchFamily="49" charset="0"/>
              </a:rPr>
              <a:t>    } else if ( n &lt; 0 ) {</a:t>
            </a:r>
          </a:p>
          <a:p>
            <a:pPr marL="800100" lvl="2" indent="0">
              <a:buNone/>
            </a:pPr>
            <a:r>
              <a:rPr lang="en-US" sz="1600" dirty="0">
                <a:latin typeface="Consolas" panose="020B0609020204030204" pitchFamily="49" charset="0"/>
              </a:rPr>
              <a:t>        return 1.0/power( x, -n );</a:t>
            </a:r>
          </a:p>
          <a:p>
            <a:pPr marL="800100" lvl="2" indent="0">
              <a:buNone/>
            </a:pPr>
            <a:r>
              <a:rPr lang="en-US" sz="1600" dirty="0">
                <a:latin typeface="Consolas" panose="020B0609020204030204" pitchFamily="49" charset="0"/>
              </a:rPr>
              <a:t>    } else if ( (n%2) == 0 ) {</a:t>
            </a:r>
          </a:p>
          <a:p>
            <a:pPr marL="800100" lvl="2" indent="0">
              <a:buNone/>
            </a:pPr>
            <a:r>
              <a:rPr lang="en-US" sz="1600" dirty="0">
                <a:latin typeface="Consolas" panose="020B0609020204030204" pitchFamily="49" charset="0"/>
              </a:rPr>
              <a:t>        return power( x, n/2 )*power( x, n/2 );</a:t>
            </a:r>
          </a:p>
          <a:p>
            <a:pPr marL="800100" lvl="2" indent="0">
              <a:buNone/>
            </a:pPr>
            <a:r>
              <a:rPr lang="en-US" sz="1600" dirty="0">
                <a:latin typeface="Consolas" panose="020B0609020204030204" pitchFamily="49" charset="0"/>
              </a:rPr>
              <a:t>    } else {</a:t>
            </a:r>
          </a:p>
          <a:p>
            <a:pPr marL="800100" lvl="2" indent="0">
              <a:buNone/>
            </a:pPr>
            <a:r>
              <a:rPr lang="en-US" sz="1600" dirty="0">
                <a:latin typeface="Consolas" panose="020B0609020204030204" pitchFamily="49" charset="0"/>
              </a:rPr>
              <a:t>        return x*power( x, n/2 )*power( x, n/2 );</a:t>
            </a:r>
          </a:p>
          <a:p>
            <a:pPr marL="800100" lvl="2" indent="0">
              <a:buNone/>
            </a:pPr>
            <a:r>
              <a:rPr lang="en-US" sz="1600" dirty="0">
                <a:latin typeface="Consolas" panose="020B0609020204030204" pitchFamily="49" charset="0"/>
              </a:rPr>
              <a:t>    }</a:t>
            </a:r>
          </a:p>
          <a:p>
            <a:pPr marL="800100" lvl="2" indent="0">
              <a:buNone/>
            </a:pPr>
            <a:r>
              <a:rPr lang="en-US" sz="1600" dirty="0">
                <a:latin typeface="Consolas" panose="020B0609020204030204" pitchFamily="49" charset="0"/>
              </a:rPr>
              <a:t>}</a:t>
            </a:r>
          </a:p>
        </p:txBody>
      </p:sp>
      <p:sp>
        <p:nvSpPr>
          <p:cNvPr id="7" name="Rounded Rectangle 6"/>
          <p:cNvSpPr/>
          <p:nvPr/>
        </p:nvSpPr>
        <p:spPr>
          <a:xfrm>
            <a:off x="2995127" y="3517641"/>
            <a:ext cx="3610946" cy="28924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Rounded Rectangle 10"/>
          <p:cNvSpPr/>
          <p:nvPr/>
        </p:nvSpPr>
        <p:spPr>
          <a:xfrm>
            <a:off x="2995127" y="4061943"/>
            <a:ext cx="3810001" cy="28924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2" name="Audio 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9938" y="6103938"/>
            <a:ext cx="609600" cy="609600"/>
          </a:xfrm>
          <a:prstGeom prst="rect">
            <a:avLst/>
          </a:prstGeom>
        </p:spPr>
      </p:pic>
    </p:spTree>
    <p:custDataLst>
      <p:tags r:id="rId1"/>
    </p:custDataLst>
    <p:extLst>
      <p:ext uri="{BB962C8B-B14F-4D97-AF65-F5344CB8AC3E}">
        <p14:creationId xmlns:p14="http://schemas.microsoft.com/office/powerpoint/2010/main" val="1044120829"/>
      </p:ext>
    </p:extLst>
  </p:cSld>
  <p:clrMapOvr>
    <a:masterClrMapping/>
  </p:clrMapOvr>
  <mc:AlternateContent xmlns:mc="http://schemas.openxmlformats.org/markup-compatibility/2006" xmlns:p14="http://schemas.microsoft.com/office/powerpoint/2010/main">
    <mc:Choice Requires="p14">
      <p:transition spd="slow" p14:dur="2000" advTm="49227"/>
    </mc:Choice>
    <mc:Fallback xmlns="">
      <p:transition spd="slow" advTm="492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12"/>
                </p:tgtEl>
              </p:cMediaNode>
            </p:audio>
          </p:childTnLst>
        </p:cTn>
      </p:par>
    </p:tnLst>
    <p:bldLst>
      <p:bldP spid="7"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Summary</a:t>
            </a:r>
          </a:p>
        </p:txBody>
      </p:sp>
      <p:sp>
        <p:nvSpPr>
          <p:cNvPr id="3" name="Content Placeholder 2"/>
          <p:cNvSpPr>
            <a:spLocks noGrp="1"/>
          </p:cNvSpPr>
          <p:nvPr>
            <p:ph idx="1"/>
          </p:nvPr>
        </p:nvSpPr>
        <p:spPr/>
        <p:txBody>
          <a:bodyPr/>
          <a:lstStyle/>
          <a:p>
            <a:pPr algn="l"/>
            <a:r>
              <a:rPr lang="en-CA" dirty="0"/>
              <a:t>Following this presentation, you now:</a:t>
            </a:r>
          </a:p>
          <a:p>
            <a:pPr lvl="1" algn="l"/>
            <a:r>
              <a:rPr lang="en-CA" dirty="0"/>
              <a:t>Understand the recursive implementation of:</a:t>
            </a:r>
          </a:p>
          <a:p>
            <a:pPr lvl="2" algn="l"/>
            <a:r>
              <a:rPr lang="en-CA" dirty="0"/>
              <a:t>The factorial function</a:t>
            </a:r>
          </a:p>
          <a:p>
            <a:pPr lvl="2" algn="l"/>
            <a:r>
              <a:rPr lang="en-US" dirty="0"/>
              <a:t>The binomial coefficients</a:t>
            </a:r>
            <a:endParaRPr lang="en-CA" dirty="0"/>
          </a:p>
          <a:p>
            <a:pPr lvl="1" algn="l"/>
            <a:r>
              <a:rPr lang="en-US" dirty="0"/>
              <a:t>Understand that the naïve recursive definition of the Fibonacci numbers translates poorly to an implementation</a:t>
            </a:r>
          </a:p>
          <a:p>
            <a:pPr lvl="2" algn="l"/>
            <a:r>
              <a:rPr lang="en-US" dirty="0"/>
              <a:t>The iterative variation is much more efficient</a:t>
            </a:r>
          </a:p>
          <a:p>
            <a:pPr lvl="1" algn="l"/>
            <a:r>
              <a:rPr lang="en-US" dirty="0"/>
              <a:t>Have been exposed to a much more efficient recursive definition</a:t>
            </a:r>
          </a:p>
          <a:p>
            <a:pPr lvl="1" algn="l"/>
            <a:r>
              <a:rPr lang="en-US" dirty="0"/>
              <a:t>Realize there are often many different recursive definitions,</a:t>
            </a:r>
          </a:p>
          <a:p>
            <a:pPr marL="457200" lvl="1" indent="0" algn="l">
              <a:buNone/>
            </a:pPr>
            <a:r>
              <a:rPr lang="en-US" dirty="0"/>
              <a:t>	as seen with the calculation of </a:t>
            </a:r>
            <a:r>
              <a:rPr lang="en-US" i="1" dirty="0" err="1">
                <a:latin typeface="Times New Roman" panose="02020603050405020304" pitchFamily="18" charset="0"/>
                <a:cs typeface="Times New Roman" panose="02020603050405020304" pitchFamily="18" charset="0"/>
              </a:rPr>
              <a:t>x</a:t>
            </a:r>
            <a:r>
              <a:rPr lang="en-US" i="1" baseline="30000" dirty="0" err="1">
                <a:latin typeface="Times New Roman" panose="02020603050405020304" pitchFamily="18" charset="0"/>
                <a:cs typeface="Times New Roman" panose="02020603050405020304" pitchFamily="18" charset="0"/>
              </a:rPr>
              <a:t>n</a:t>
            </a:r>
            <a:endParaRPr lang="en-US" dirty="0">
              <a:latin typeface="Times New Roman" panose="02020603050405020304" pitchFamily="18" charset="0"/>
              <a:cs typeface="Times New Roman" panose="02020603050405020304" pitchFamily="18" charset="0"/>
            </a:endParaRPr>
          </a:p>
          <a:p>
            <a:pPr lvl="1" algn="l"/>
            <a:r>
              <a:rPr lang="en-US" dirty="0"/>
              <a:t>Understand that some implementations can be much more efficient</a:t>
            </a:r>
            <a:endParaRPr lang="en-CA"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9938" y="6103938"/>
            <a:ext cx="609600" cy="609600"/>
          </a:xfrm>
          <a:prstGeom prst="rect">
            <a:avLst/>
          </a:prstGeom>
        </p:spPr>
      </p:pic>
    </p:spTree>
    <p:extLst>
      <p:ext uri="{BB962C8B-B14F-4D97-AF65-F5344CB8AC3E}">
        <p14:creationId xmlns:p14="http://schemas.microsoft.com/office/powerpoint/2010/main" val="3446543318"/>
      </p:ext>
    </p:extLst>
  </p:cSld>
  <p:clrMapOvr>
    <a:masterClrMapping/>
  </p:clrMapOvr>
  <mc:AlternateContent xmlns:mc="http://schemas.openxmlformats.org/markup-compatibility/2006" xmlns:p14="http://schemas.microsoft.com/office/powerpoint/2010/main">
    <mc:Choice Requires="p14">
      <p:transition spd="slow" p14:dur="2000" advTm="87103"/>
    </mc:Choice>
    <mc:Fallback xmlns="">
      <p:transition spd="slow" advTm="871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p:txBody>
          <a:bodyPr>
            <a:normAutofit/>
          </a:bodyPr>
          <a:lstStyle/>
          <a:p>
            <a:pPr marL="0" indent="0">
              <a:buNone/>
            </a:pPr>
            <a:r>
              <a:rPr lang="en-CA" sz="1800" dirty="0"/>
              <a:t>[1]	Wikipedia,</a:t>
            </a:r>
          </a:p>
          <a:p>
            <a:pPr marL="0" indent="0">
              <a:buNone/>
            </a:pPr>
            <a:r>
              <a:rPr lang="en-US" sz="1800" dirty="0"/>
              <a:t>	https://en.wikipedia.org/wiki/Factorial</a:t>
            </a:r>
          </a:p>
          <a:p>
            <a:pPr marL="0" indent="0">
              <a:buNone/>
            </a:pPr>
            <a:r>
              <a:rPr lang="en-US" sz="1800" dirty="0"/>
              <a:t>	https://en.wikipedia.org/wiki/Binomial_coefficient</a:t>
            </a:r>
            <a:endParaRPr lang="en-CA" sz="1800" dirty="0"/>
          </a:p>
          <a:p>
            <a:pPr marL="0" indent="0">
              <a:buNone/>
            </a:pPr>
            <a:r>
              <a:rPr lang="en-CA" sz="1800" dirty="0"/>
              <a:t>	https://en.wikipedia.org/wiki/Fibonacci_numbers</a:t>
            </a:r>
          </a:p>
          <a:p>
            <a:pPr marL="0" indent="0">
              <a:buNone/>
            </a:pPr>
            <a:r>
              <a:rPr lang="en-US" sz="1800" dirty="0"/>
              <a:t>	https://en.wikipedia.org/wiki/Exponentiation#Integer_exponents</a:t>
            </a:r>
            <a:endParaRPr lang="en-CA" sz="1800" dirty="0"/>
          </a:p>
          <a:p>
            <a:pPr marL="0" indent="0">
              <a:buNone/>
            </a:pPr>
            <a:r>
              <a:rPr lang="en-US" sz="1800" dirty="0"/>
              <a:t>	</a:t>
            </a:r>
            <a:endParaRPr lang="en-CA" sz="1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15438448"/>
      </p:ext>
    </p:extLst>
  </p:cSld>
  <p:clrMapOvr>
    <a:masterClrMapping/>
  </p:clrMapOvr>
  <mc:AlternateContent xmlns:mc="http://schemas.openxmlformats.org/markup-compatibility/2006" xmlns:p14="http://schemas.microsoft.com/office/powerpoint/2010/main">
    <mc:Choice Requires="p14">
      <p:transition spd="slow" p14:dur="2000" advTm="2655"/>
    </mc:Choice>
    <mc:Fallback xmlns="">
      <p:transition spd="slow" advTm="2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Acknowledgments</a:t>
            </a:r>
          </a:p>
        </p:txBody>
      </p:sp>
      <p:sp>
        <p:nvSpPr>
          <p:cNvPr id="3" name="Content Placeholder 2"/>
          <p:cNvSpPr>
            <a:spLocks noGrp="1"/>
          </p:cNvSpPr>
          <p:nvPr>
            <p:ph idx="1"/>
          </p:nvPr>
        </p:nvSpPr>
        <p:spPr/>
        <p:txBody>
          <a:bodyPr>
            <a:normAutofit/>
          </a:bodyPr>
          <a:lstStyle/>
          <a:p>
            <a:pPr marL="0" indent="0">
              <a:buNone/>
            </a:pPr>
            <a:r>
              <a:rPr lang="en-CA" sz="1800" dirty="0" err="1"/>
              <a:t>Bassel</a:t>
            </a:r>
            <a:r>
              <a:rPr lang="en-CA" sz="1800" dirty="0"/>
              <a:t> Al Omari for noticing and David Lau for correcting the error in the formula for the Fibonacci sequences.</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855017981"/>
      </p:ext>
    </p:extLst>
  </p:cSld>
  <p:clrMapOvr>
    <a:masterClrMapping/>
  </p:clrMapOvr>
  <mc:AlternateContent xmlns:mc="http://schemas.openxmlformats.org/markup-compatibility/2006" xmlns:p14="http://schemas.microsoft.com/office/powerpoint/2010/main">
    <mc:Choice Requires="p14">
      <p:transition spd="slow" p14:dur="2000" advTm="1450"/>
    </mc:Choice>
    <mc:Fallback xmlns="">
      <p:transition spd="slow" advTm="1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lstStyle/>
          <a:p>
            <a:pPr marL="0" indent="0">
              <a:buNone/>
            </a:pPr>
            <a:r>
              <a:rPr lang="en-CA" dirty="0"/>
              <a:t>These slides were prepared using the Georgia typeface. Mathematical equations use </a:t>
            </a:r>
            <a:r>
              <a:rPr lang="en-CA" dirty="0">
                <a:latin typeface="Times New Roman" panose="02020603050405020304" pitchFamily="18" charset="0"/>
                <a:cs typeface="Times New Roman" panose="02020603050405020304" pitchFamily="18" charset="0"/>
              </a:rPr>
              <a:t>Times New Roman</a:t>
            </a:r>
            <a:r>
              <a:rPr lang="en-CA" dirty="0"/>
              <a:t>, and source code is presented using </a:t>
            </a:r>
            <a:r>
              <a:rPr lang="en-CA" dirty="0">
                <a:latin typeface="Consolas" panose="020B0609020204030204" pitchFamily="49" charset="0"/>
                <a:cs typeface="Consolas" panose="020B0609020204030204" pitchFamily="49" charset="0"/>
              </a:rPr>
              <a:t>Consolas</a:t>
            </a:r>
            <a:r>
              <a:rPr lang="en-CA" dirty="0"/>
              <a:t>.</a:t>
            </a:r>
          </a:p>
          <a:p>
            <a:pPr marL="0" indent="0">
              <a:buNone/>
            </a:pPr>
            <a:endParaRPr lang="en-CA" dirty="0"/>
          </a:p>
          <a:p>
            <a:pPr marL="0" indent="0">
              <a:buNone/>
            </a:pPr>
            <a:r>
              <a:rPr lang="en-CA" dirty="0"/>
              <a:t>The photographs of lilacs in bloom appearing on the title slide and accenting the top of each other slide were taken at the Royal Botanical Gardens on May 27, 2018 by Douglas Wilhelm Harder. Please see</a:t>
            </a:r>
          </a:p>
          <a:p>
            <a:pPr marL="0" indent="0" algn="ctr">
              <a:buNone/>
            </a:pPr>
            <a:r>
              <a:rPr lang="en-CA" dirty="0"/>
              <a:t>https://www.rbg.ca/</a:t>
            </a:r>
          </a:p>
          <a:p>
            <a:pPr marL="0" indent="0">
              <a:buNone/>
            </a:pPr>
            <a:r>
              <a:rPr lang="en-CA"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6" y="4532755"/>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12785" y="4221088"/>
            <a:ext cx="1535679" cy="2300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8658" y="4703278"/>
            <a:ext cx="2867198" cy="1822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69754058"/>
      </p:ext>
    </p:extLst>
  </p:cSld>
  <p:clrMapOvr>
    <a:masterClrMapping/>
  </p:clrMapOvr>
  <mc:AlternateContent xmlns:mc="http://schemas.openxmlformats.org/markup-compatibility/2006" xmlns:p14="http://schemas.microsoft.com/office/powerpoint/2010/main">
    <mc:Choice Requires="p14">
      <p:transition spd="slow" p14:dur="2000" advTm="1415"/>
    </mc:Choice>
    <mc:Fallback xmlns="">
      <p:transition spd="slow" advTm="14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buNone/>
            </a:pPr>
            <a:r>
              <a:rPr lang="en-CA" dirty="0"/>
              <a:t>These slides are provided for the </a:t>
            </a:r>
            <a:r>
              <a:rPr lang="en-CA" cap="small" dirty="0"/>
              <a:t>ece</a:t>
            </a:r>
            <a:r>
              <a:rPr lang="en-CA" dirty="0"/>
              <a:t> 150 </a:t>
            </a:r>
            <a:r>
              <a:rPr lang="en-CA" i="1" dirty="0"/>
              <a:t>Fundamentals of Programming</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44983448"/>
      </p:ext>
    </p:extLst>
  </p:cSld>
  <p:clrMapOvr>
    <a:masterClrMapping/>
  </p:clrMapOvr>
  <mc:AlternateContent xmlns:mc="http://schemas.openxmlformats.org/markup-compatibility/2006" xmlns:p14="http://schemas.microsoft.com/office/powerpoint/2010/main">
    <mc:Choice Requires="p14">
      <p:transition spd="slow" p14:dur="2000" advTm="4261"/>
    </mc:Choice>
    <mc:Fallback xmlns="">
      <p:transition spd="slow" advTm="4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Outline</a:t>
            </a:r>
          </a:p>
        </p:txBody>
      </p:sp>
      <p:sp>
        <p:nvSpPr>
          <p:cNvPr id="3" name="Content Placeholder 2"/>
          <p:cNvSpPr>
            <a:spLocks noGrp="1"/>
          </p:cNvSpPr>
          <p:nvPr>
            <p:ph idx="1"/>
          </p:nvPr>
        </p:nvSpPr>
        <p:spPr/>
        <p:txBody>
          <a:bodyPr/>
          <a:lstStyle/>
          <a:p>
            <a:r>
              <a:rPr lang="en-CA" dirty="0"/>
              <a:t>In this lesson, we will:</a:t>
            </a:r>
          </a:p>
          <a:p>
            <a:pPr lvl="1"/>
            <a:r>
              <a:rPr lang="en-CA" dirty="0"/>
              <a:t>Examine and implement recursive mathematical formulas:</a:t>
            </a:r>
          </a:p>
          <a:p>
            <a:pPr lvl="2"/>
            <a:r>
              <a:rPr lang="en-US" dirty="0"/>
              <a:t>The factorial function</a:t>
            </a:r>
          </a:p>
          <a:p>
            <a:pPr lvl="2"/>
            <a:r>
              <a:rPr lang="en-US" dirty="0"/>
              <a:t>Binomial coefficients</a:t>
            </a:r>
          </a:p>
          <a:p>
            <a:pPr lvl="2"/>
            <a:r>
              <a:rPr lang="en-US" dirty="0"/>
              <a:t>The Fibonacci numbers</a:t>
            </a:r>
          </a:p>
          <a:p>
            <a:pPr lvl="2"/>
            <a:r>
              <a:rPr lang="en-US" dirty="0"/>
              <a:t>The calculation of </a:t>
            </a:r>
            <a:r>
              <a:rPr lang="en-US" i="1" dirty="0" err="1"/>
              <a:t>x</a:t>
            </a:r>
            <a:r>
              <a:rPr lang="en-US" i="1" baseline="30000" dirty="0" err="1"/>
              <a:t>n</a:t>
            </a:r>
            <a:r>
              <a:rPr lang="en-US" dirty="0"/>
              <a:t> for an integer exponent</a:t>
            </a:r>
            <a:endParaRPr lang="en-US" i="1"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9938" y="6103938"/>
            <a:ext cx="609600" cy="609600"/>
          </a:xfrm>
          <a:prstGeom prst="rect">
            <a:avLst/>
          </a:prstGeom>
        </p:spPr>
      </p:pic>
    </p:spTree>
    <p:extLst>
      <p:ext uri="{BB962C8B-B14F-4D97-AF65-F5344CB8AC3E}">
        <p14:creationId xmlns:p14="http://schemas.microsoft.com/office/powerpoint/2010/main" val="3857443704"/>
      </p:ext>
    </p:extLst>
  </p:cSld>
  <p:clrMapOvr>
    <a:masterClrMapping/>
  </p:clrMapOvr>
  <mc:AlternateContent xmlns:mc="http://schemas.openxmlformats.org/markup-compatibility/2006" xmlns:p14="http://schemas.microsoft.com/office/powerpoint/2010/main">
    <mc:Choice Requires="p14">
      <p:transition spd="slow" p14:dur="2000" advTm="20335"/>
    </mc:Choice>
    <mc:Fallback xmlns="">
      <p:transition spd="slow" advTm="203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Factorial</a:t>
            </a:r>
          </a:p>
        </p:txBody>
      </p:sp>
      <p:sp>
        <p:nvSpPr>
          <p:cNvPr id="3" name="Content Placeholder 2"/>
          <p:cNvSpPr>
            <a:spLocks noGrp="1"/>
          </p:cNvSpPr>
          <p:nvPr>
            <p:ph idx="1"/>
          </p:nvPr>
        </p:nvSpPr>
        <p:spPr/>
        <p:txBody>
          <a:bodyPr>
            <a:normAutofit lnSpcReduction="10000"/>
          </a:bodyPr>
          <a:lstStyle/>
          <a:p>
            <a:r>
              <a:rPr lang="en-US" dirty="0"/>
              <a:t>The factorial function can be defined recursively:</a:t>
            </a:r>
          </a:p>
          <a:p>
            <a:endParaRPr lang="en-US" dirty="0"/>
          </a:p>
          <a:p>
            <a:endParaRPr lang="en-US" dirty="0"/>
          </a:p>
          <a:p>
            <a:endParaRPr lang="en-US" dirty="0"/>
          </a:p>
          <a:p>
            <a:endParaRPr lang="en-US" dirty="0"/>
          </a:p>
          <a:p>
            <a:r>
              <a:rPr lang="en-US" dirty="0"/>
              <a:t>Such a recursive definition is easy to implement:</a:t>
            </a:r>
          </a:p>
          <a:p>
            <a:pPr marL="400050" lvl="1" indent="0">
              <a:buNone/>
            </a:pPr>
            <a:r>
              <a:rPr lang="en-US" sz="1800" dirty="0">
                <a:latin typeface="Consolas" panose="020B0609020204030204" pitchFamily="49" charset="0"/>
              </a:rPr>
              <a:t>  unsigned </a:t>
            </a:r>
            <a:r>
              <a:rPr lang="en-US" sz="1800" dirty="0" err="1">
                <a:latin typeface="Consolas" panose="020B0609020204030204" pitchFamily="49" charset="0"/>
              </a:rPr>
              <a:t>int</a:t>
            </a:r>
            <a:r>
              <a:rPr lang="en-US" sz="1800" dirty="0">
                <a:latin typeface="Consolas" panose="020B0609020204030204" pitchFamily="49" charset="0"/>
              </a:rPr>
              <a:t> factorial( unsigned </a:t>
            </a:r>
            <a:r>
              <a:rPr lang="en-US" sz="1800" dirty="0" err="1">
                <a:latin typeface="Consolas" panose="020B0609020204030204" pitchFamily="49" charset="0"/>
              </a:rPr>
              <a:t>int</a:t>
            </a:r>
            <a:r>
              <a:rPr lang="en-US" sz="1800" dirty="0">
                <a:latin typeface="Consolas" panose="020B0609020204030204" pitchFamily="49" charset="0"/>
              </a:rPr>
              <a:t> n ) {</a:t>
            </a:r>
          </a:p>
          <a:p>
            <a:pPr marL="400050" lvl="1" indent="0">
              <a:buNone/>
            </a:pPr>
            <a:r>
              <a:rPr lang="en-US" sz="1800" dirty="0">
                <a:latin typeface="Consolas" panose="020B0609020204030204" pitchFamily="49" charset="0"/>
              </a:rPr>
              <a:t>      if ( n &lt;= 1 ) {</a:t>
            </a:r>
          </a:p>
          <a:p>
            <a:pPr marL="400050" lvl="1" indent="0">
              <a:buNone/>
            </a:pPr>
            <a:r>
              <a:rPr lang="en-US" sz="1800" dirty="0">
                <a:latin typeface="Consolas" panose="020B0609020204030204" pitchFamily="49" charset="0"/>
              </a:rPr>
              <a:t>          return 1;</a:t>
            </a:r>
          </a:p>
          <a:p>
            <a:pPr marL="400050" lvl="1" indent="0">
              <a:buNone/>
            </a:pPr>
            <a:r>
              <a:rPr lang="en-US" sz="1800" dirty="0">
                <a:latin typeface="Consolas" panose="020B0609020204030204" pitchFamily="49" charset="0"/>
              </a:rPr>
              <a:t>      }</a:t>
            </a:r>
          </a:p>
          <a:p>
            <a:pPr marL="400050" lvl="1" indent="0">
              <a:buNone/>
            </a:pPr>
            <a:r>
              <a:rPr lang="en-US" sz="1800" dirty="0">
                <a:latin typeface="Consolas" panose="020B0609020204030204" pitchFamily="49" charset="0"/>
              </a:rPr>
              <a:t>        unsigned </a:t>
            </a:r>
            <a:r>
              <a:rPr lang="en-US" sz="1800" dirty="0" err="1">
                <a:latin typeface="Consolas" panose="020B0609020204030204" pitchFamily="49" charset="0"/>
              </a:rPr>
              <a:t>int</a:t>
            </a:r>
            <a:r>
              <a:rPr lang="en-US" sz="1800" dirty="0">
                <a:latin typeface="Consolas" panose="020B0609020204030204" pitchFamily="49" charset="0"/>
              </a:rPr>
              <a:t> </a:t>
            </a:r>
            <a:r>
              <a:rPr lang="en-US" sz="1800" dirty="0" err="1">
                <a:latin typeface="Consolas" panose="020B0609020204030204" pitchFamily="49" charset="0"/>
              </a:rPr>
              <a:t>simpler_result</a:t>
            </a:r>
            <a:r>
              <a:rPr lang="en-US" sz="1800" dirty="0">
                <a:latin typeface="Consolas" panose="020B0609020204030204" pitchFamily="49" charset="0"/>
              </a:rPr>
              <a:t>{ factorial( n - 1 ) };</a:t>
            </a:r>
          </a:p>
          <a:p>
            <a:pPr marL="400050" lvl="1" indent="0">
              <a:buNone/>
            </a:pPr>
            <a:r>
              <a:rPr lang="en-US" sz="1800" dirty="0">
                <a:latin typeface="Consolas" panose="020B0609020204030204" pitchFamily="49" charset="0"/>
              </a:rPr>
              <a:t>        return n * </a:t>
            </a:r>
            <a:r>
              <a:rPr lang="en-US" sz="1800" dirty="0" err="1">
                <a:latin typeface="Consolas" panose="020B0609020204030204" pitchFamily="49" charset="0"/>
              </a:rPr>
              <a:t>simpler_result</a:t>
            </a:r>
            <a:r>
              <a:rPr lang="en-US" sz="1800" dirty="0">
                <a:latin typeface="Consolas" panose="020B0609020204030204" pitchFamily="49" charset="0"/>
              </a:rPr>
              <a:t>;</a:t>
            </a:r>
          </a:p>
          <a:p>
            <a:pPr marL="400050" lvl="1" indent="0">
              <a:buNone/>
            </a:pPr>
            <a:r>
              <a:rPr lang="en-US" sz="1800" dirty="0">
                <a:latin typeface="Consolas" panose="020B0609020204030204" pitchFamily="49" charset="0"/>
              </a:rPr>
              <a:t>     }</a:t>
            </a:r>
          </a:p>
          <a:p>
            <a:pPr marL="400050" lvl="1" indent="0">
              <a:buNone/>
            </a:pPr>
            <a:r>
              <a:rPr lang="en-US" sz="1800" dirty="0">
                <a:latin typeface="Consolas" panose="020B0609020204030204" pitchFamily="49" charset="0"/>
              </a:rPr>
              <a:t> }</a:t>
            </a:r>
          </a:p>
        </p:txBody>
      </p:sp>
      <p:graphicFrame>
        <p:nvGraphicFramePr>
          <p:cNvPr id="4" name="Object 3"/>
          <p:cNvGraphicFramePr>
            <a:graphicFrameLocks noChangeAspect="1"/>
          </p:cNvGraphicFramePr>
          <p:nvPr>
            <p:extLst>
              <p:ext uri="{D42A27DB-BD31-4B8C-83A1-F6EECF244321}">
                <p14:modId xmlns:p14="http://schemas.microsoft.com/office/powerpoint/2010/main" val="4157693597"/>
              </p:ext>
            </p:extLst>
          </p:nvPr>
        </p:nvGraphicFramePr>
        <p:xfrm>
          <a:off x="3431998" y="2119662"/>
          <a:ext cx="2425700" cy="863600"/>
        </p:xfrm>
        <a:graphic>
          <a:graphicData uri="http://schemas.openxmlformats.org/presentationml/2006/ole">
            <mc:AlternateContent xmlns:mc="http://schemas.openxmlformats.org/markup-compatibility/2006">
              <mc:Choice xmlns:v="urn:schemas-microsoft-com:vml" Requires="v">
                <p:oleObj spid="_x0000_s2059" name="Equation" r:id="rId6" imgW="1244520" imgH="444240" progId="Equation.DSMT4">
                  <p:embed/>
                </p:oleObj>
              </mc:Choice>
              <mc:Fallback>
                <p:oleObj name="Equation" r:id="rId6" imgW="1244520" imgH="444240" progId="Equation.DSMT4">
                  <p:embed/>
                  <p:pic>
                    <p:nvPicPr>
                      <p:cNvPr id="0" name=""/>
                      <p:cNvPicPr/>
                      <p:nvPr/>
                    </p:nvPicPr>
                    <p:blipFill>
                      <a:blip r:embed="rId7"/>
                      <a:stretch>
                        <a:fillRect/>
                      </a:stretch>
                    </p:blipFill>
                    <p:spPr>
                      <a:xfrm>
                        <a:off x="3431998" y="2119662"/>
                        <a:ext cx="2425700" cy="863600"/>
                      </a:xfrm>
                      <a:prstGeom prst="rect">
                        <a:avLst/>
                      </a:prstGeom>
                    </p:spPr>
                  </p:pic>
                </p:oleObj>
              </mc:Fallback>
            </mc:AlternateContent>
          </a:graphicData>
        </a:graphic>
      </p:graphicFrame>
      <p:sp>
        <p:nvSpPr>
          <p:cNvPr id="7" name="Rectangle 6"/>
          <p:cNvSpPr/>
          <p:nvPr/>
        </p:nvSpPr>
        <p:spPr>
          <a:xfrm>
            <a:off x="3256508" y="5734606"/>
            <a:ext cx="3983783" cy="369332"/>
          </a:xfrm>
          <a:prstGeom prst="rect">
            <a:avLst/>
          </a:prstGeom>
        </p:spPr>
        <p:txBody>
          <a:bodyPr wrap="none">
            <a:spAutoFit/>
          </a:bodyPr>
          <a:lstStyle/>
          <a:p>
            <a:pPr indent="-57150"/>
            <a:r>
              <a:rPr lang="en-US" dirty="0">
                <a:solidFill>
                  <a:srgbClr val="0070C0"/>
                </a:solidFill>
                <a:latin typeface="Consolas" panose="020B0609020204030204" pitchFamily="49" charset="0"/>
              </a:rPr>
              <a:t>return n * factorial( n - 1 );</a:t>
            </a:r>
          </a:p>
        </p:txBody>
      </p:sp>
      <p:sp>
        <p:nvSpPr>
          <p:cNvPr id="18" name="Rectangle 17"/>
          <p:cNvSpPr/>
          <p:nvPr/>
        </p:nvSpPr>
        <p:spPr>
          <a:xfrm>
            <a:off x="1819397" y="4497403"/>
            <a:ext cx="944489" cy="369332"/>
          </a:xfrm>
          <a:prstGeom prst="rect">
            <a:avLst/>
          </a:prstGeom>
        </p:spPr>
        <p:txBody>
          <a:bodyPr wrap="none">
            <a:spAutoFit/>
          </a:bodyPr>
          <a:lstStyle/>
          <a:p>
            <a:r>
              <a:rPr lang="en-US" dirty="0">
                <a:latin typeface="Consolas" panose="020B0609020204030204" pitchFamily="49" charset="0"/>
              </a:rPr>
              <a:t>else {</a:t>
            </a:r>
            <a:endParaRPr lang="en-CA" dirty="0"/>
          </a:p>
        </p:txBody>
      </p:sp>
      <p:pic>
        <p:nvPicPr>
          <p:cNvPr id="21" name="Audio 20">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9938" y="6103938"/>
            <a:ext cx="609600" cy="609600"/>
          </a:xfrm>
          <a:prstGeom prst="rect">
            <a:avLst/>
          </a:prstGeom>
        </p:spPr>
      </p:pic>
    </p:spTree>
    <p:custDataLst>
      <p:tags r:id="rId2"/>
    </p:custDataLst>
    <p:extLst>
      <p:ext uri="{BB962C8B-B14F-4D97-AF65-F5344CB8AC3E}">
        <p14:creationId xmlns:p14="http://schemas.microsoft.com/office/powerpoint/2010/main" val="1907134565"/>
      </p:ext>
    </p:extLst>
  </p:cSld>
  <p:clrMapOvr>
    <a:masterClrMapping/>
  </p:clrMapOvr>
  <mc:AlternateContent xmlns:mc="http://schemas.openxmlformats.org/markup-compatibility/2006" xmlns:p14="http://schemas.microsoft.com/office/powerpoint/2010/main">
    <mc:Choice Requires="p14">
      <p:transition spd="slow" p14:dur="2000" advTm="172806"/>
    </mc:Choice>
    <mc:Fallback xmlns="">
      <p:transition spd="slow" advTm="1728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21"/>
                </p:tgtEl>
              </p:cMediaNode>
            </p:audio>
          </p:childTnLst>
        </p:cTn>
      </p:par>
    </p:tnLst>
    <p:bldLst>
      <p:bldP spid="7"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Binomial coefficients</a:t>
            </a:r>
          </a:p>
        </p:txBody>
      </p:sp>
      <p:sp>
        <p:nvSpPr>
          <p:cNvPr id="3" name="Content Placeholder 2"/>
          <p:cNvSpPr>
            <a:spLocks noGrp="1"/>
          </p:cNvSpPr>
          <p:nvPr>
            <p:ph idx="1"/>
          </p:nvPr>
        </p:nvSpPr>
        <p:spPr>
          <a:xfrm>
            <a:off x="457200" y="1600200"/>
            <a:ext cx="8542338" cy="4525963"/>
          </a:xfrm>
        </p:spPr>
        <p:txBody>
          <a:bodyPr>
            <a:normAutofit lnSpcReduction="10000"/>
          </a:bodyPr>
          <a:lstStyle/>
          <a:p>
            <a:r>
              <a:rPr lang="en-US" dirty="0"/>
              <a:t>Binomial coefficients can also be defined recursively:</a:t>
            </a:r>
          </a:p>
          <a:p>
            <a:endParaRPr lang="en-US" dirty="0"/>
          </a:p>
          <a:p>
            <a:endParaRPr lang="en-US" dirty="0"/>
          </a:p>
          <a:p>
            <a:endParaRPr lang="en-US" dirty="0"/>
          </a:p>
          <a:p>
            <a:endParaRPr lang="en-US" dirty="0"/>
          </a:p>
          <a:p>
            <a:r>
              <a:rPr lang="en-US" dirty="0"/>
              <a:t>This is also easy to implement:</a:t>
            </a:r>
          </a:p>
          <a:p>
            <a:pPr marL="400050" lvl="1" indent="0">
              <a:buNone/>
            </a:pPr>
            <a:r>
              <a:rPr lang="en-US" sz="1600" dirty="0">
                <a:latin typeface="Consolas" panose="020B0609020204030204" pitchFamily="49" charset="0"/>
              </a:rPr>
              <a:t>  unsigned </a:t>
            </a:r>
            <a:r>
              <a:rPr lang="en-US" sz="1600" dirty="0" err="1">
                <a:latin typeface="Consolas" panose="020B0609020204030204" pitchFamily="49" charset="0"/>
              </a:rPr>
              <a:t>int</a:t>
            </a:r>
            <a:r>
              <a:rPr lang="en-US" sz="1600" dirty="0">
                <a:latin typeface="Consolas" panose="020B0609020204030204" pitchFamily="49" charset="0"/>
              </a:rPr>
              <a:t> binomial( unsigned </a:t>
            </a:r>
            <a:r>
              <a:rPr lang="en-US" sz="1600" dirty="0" err="1">
                <a:latin typeface="Consolas" panose="020B0609020204030204" pitchFamily="49" charset="0"/>
              </a:rPr>
              <a:t>int</a:t>
            </a:r>
            <a:r>
              <a:rPr lang="en-US" sz="1600" dirty="0">
                <a:latin typeface="Consolas" panose="020B0609020204030204" pitchFamily="49" charset="0"/>
              </a:rPr>
              <a:t> n, unsigned </a:t>
            </a:r>
            <a:r>
              <a:rPr lang="en-US" sz="1600" dirty="0" err="1">
                <a:latin typeface="Consolas" panose="020B0609020204030204" pitchFamily="49" charset="0"/>
              </a:rPr>
              <a:t>int</a:t>
            </a:r>
            <a:r>
              <a:rPr lang="en-US" sz="1600" dirty="0">
                <a:latin typeface="Consolas" panose="020B0609020204030204" pitchFamily="49" charset="0"/>
              </a:rPr>
              <a:t> k ) {</a:t>
            </a:r>
          </a:p>
          <a:p>
            <a:pPr marL="400050" lvl="1" indent="0">
              <a:buNone/>
            </a:pPr>
            <a:r>
              <a:rPr lang="en-US" sz="1600" dirty="0">
                <a:latin typeface="Consolas" panose="020B0609020204030204" pitchFamily="49" charset="0"/>
              </a:rPr>
              <a:t>      if ( k &gt; n ) {</a:t>
            </a:r>
          </a:p>
          <a:p>
            <a:pPr marL="400050" lvl="1" indent="0">
              <a:buNone/>
            </a:pPr>
            <a:r>
              <a:rPr lang="en-US" sz="1600" dirty="0">
                <a:latin typeface="Consolas" panose="020B0609020204030204" pitchFamily="49" charset="0"/>
              </a:rPr>
              <a:t>          return 0;</a:t>
            </a:r>
          </a:p>
          <a:p>
            <a:pPr marL="400050" lvl="1" indent="0">
              <a:buNone/>
            </a:pPr>
            <a:r>
              <a:rPr lang="en-US" sz="1600" dirty="0">
                <a:latin typeface="Consolas" panose="020B0609020204030204" pitchFamily="49" charset="0"/>
              </a:rPr>
              <a:t>      } else if ( (k == 0) || (k == n) ) {</a:t>
            </a:r>
          </a:p>
          <a:p>
            <a:pPr marL="400050" lvl="1" indent="0">
              <a:buNone/>
            </a:pPr>
            <a:r>
              <a:rPr lang="en-US" sz="1600" dirty="0">
                <a:latin typeface="Consolas" panose="020B0609020204030204" pitchFamily="49" charset="0"/>
              </a:rPr>
              <a:t>          return 1;</a:t>
            </a:r>
          </a:p>
          <a:p>
            <a:pPr marL="400050" lvl="1" indent="0">
              <a:buNone/>
            </a:pPr>
            <a:r>
              <a:rPr lang="en-US" sz="1600" dirty="0">
                <a:latin typeface="Consolas" panose="020B0609020204030204" pitchFamily="49" charset="0"/>
              </a:rPr>
              <a:t>      }</a:t>
            </a:r>
          </a:p>
          <a:p>
            <a:pPr marL="400050" lvl="1" indent="0">
              <a:buNone/>
            </a:pPr>
            <a:r>
              <a:rPr lang="en-US" sz="1600" dirty="0">
                <a:latin typeface="Consolas" panose="020B0609020204030204" pitchFamily="49" charset="0"/>
              </a:rPr>
              <a:t>          unsigned </a:t>
            </a:r>
            <a:r>
              <a:rPr lang="en-US" sz="1600" dirty="0" err="1">
                <a:latin typeface="Consolas" panose="020B0609020204030204" pitchFamily="49" charset="0"/>
              </a:rPr>
              <a:t>int</a:t>
            </a:r>
            <a:r>
              <a:rPr lang="en-US" sz="1600" dirty="0">
                <a:latin typeface="Consolas" panose="020B0609020204030204" pitchFamily="49" charset="0"/>
              </a:rPr>
              <a:t> result_1{ binomial( n - 1, k ) };</a:t>
            </a:r>
          </a:p>
          <a:p>
            <a:pPr marL="400050" lvl="1" indent="0">
              <a:buNone/>
            </a:pPr>
            <a:r>
              <a:rPr lang="en-US" sz="1600" dirty="0">
                <a:latin typeface="Consolas" panose="020B0609020204030204" pitchFamily="49" charset="0"/>
              </a:rPr>
              <a:t>          unsigned </a:t>
            </a:r>
            <a:r>
              <a:rPr lang="en-US" sz="1600" dirty="0" err="1">
                <a:latin typeface="Consolas" panose="020B0609020204030204" pitchFamily="49" charset="0"/>
              </a:rPr>
              <a:t>int</a:t>
            </a:r>
            <a:r>
              <a:rPr lang="en-US" sz="1600" dirty="0">
                <a:latin typeface="Consolas" panose="020B0609020204030204" pitchFamily="49" charset="0"/>
              </a:rPr>
              <a:t> result_2{ binomial( n - 1, k - 1 ) };</a:t>
            </a:r>
          </a:p>
          <a:p>
            <a:pPr marL="400050" lvl="1" indent="0">
              <a:buNone/>
            </a:pPr>
            <a:r>
              <a:rPr lang="en-US" sz="1600" dirty="0">
                <a:latin typeface="Consolas" panose="020B0609020204030204" pitchFamily="49" charset="0"/>
              </a:rPr>
              <a:t>          return result_1 + result_2;</a:t>
            </a:r>
          </a:p>
          <a:p>
            <a:pPr marL="400050" lvl="1" indent="0">
              <a:buNone/>
            </a:pPr>
            <a:r>
              <a:rPr lang="en-US" sz="1600" dirty="0">
                <a:latin typeface="Consolas" panose="020B0609020204030204" pitchFamily="49" charset="0"/>
              </a:rPr>
              <a:t>      }</a:t>
            </a:r>
          </a:p>
          <a:p>
            <a:pPr marL="400050" lvl="1" indent="0">
              <a:buNone/>
            </a:pPr>
            <a:r>
              <a:rPr lang="en-US" sz="1600" dirty="0">
                <a:latin typeface="Consolas" panose="020B0609020204030204" pitchFamily="49" charset="0"/>
              </a:rPr>
              <a:t>  }</a:t>
            </a:r>
          </a:p>
        </p:txBody>
      </p:sp>
      <p:graphicFrame>
        <p:nvGraphicFramePr>
          <p:cNvPr id="4" name="Object 3"/>
          <p:cNvGraphicFramePr>
            <a:graphicFrameLocks noChangeAspect="1"/>
          </p:cNvGraphicFramePr>
          <p:nvPr>
            <p:extLst>
              <p:ext uri="{D42A27DB-BD31-4B8C-83A1-F6EECF244321}">
                <p14:modId xmlns:p14="http://schemas.microsoft.com/office/powerpoint/2010/main" val="2133210417"/>
              </p:ext>
            </p:extLst>
          </p:nvPr>
        </p:nvGraphicFramePr>
        <p:xfrm>
          <a:off x="2947654" y="1979920"/>
          <a:ext cx="3621075" cy="1409070"/>
        </p:xfrm>
        <a:graphic>
          <a:graphicData uri="http://schemas.openxmlformats.org/presentationml/2006/ole">
            <mc:AlternateContent xmlns:mc="http://schemas.openxmlformats.org/markup-compatibility/2006">
              <mc:Choice xmlns:v="urn:schemas-microsoft-com:vml" Requires="v">
                <p:oleObj spid="_x0000_s3083" name="Equation" r:id="rId6" imgW="2247840" imgH="876240" progId="Equation.DSMT4">
                  <p:embed/>
                </p:oleObj>
              </mc:Choice>
              <mc:Fallback>
                <p:oleObj name="Equation" r:id="rId6" imgW="2247840" imgH="876240" progId="Equation.DSMT4">
                  <p:embed/>
                  <p:pic>
                    <p:nvPicPr>
                      <p:cNvPr id="0" name=""/>
                      <p:cNvPicPr/>
                      <p:nvPr/>
                    </p:nvPicPr>
                    <p:blipFill>
                      <a:blip r:embed="rId7"/>
                      <a:stretch>
                        <a:fillRect/>
                      </a:stretch>
                    </p:blipFill>
                    <p:spPr>
                      <a:xfrm>
                        <a:off x="2947654" y="1979920"/>
                        <a:ext cx="3621075" cy="1409070"/>
                      </a:xfrm>
                      <a:prstGeom prst="rect">
                        <a:avLst/>
                      </a:prstGeom>
                    </p:spPr>
                  </p:pic>
                </p:oleObj>
              </mc:Fallback>
            </mc:AlternateContent>
          </a:graphicData>
        </a:graphic>
      </p:graphicFrame>
      <p:sp>
        <p:nvSpPr>
          <p:cNvPr id="7" name="Rectangle 6"/>
          <p:cNvSpPr/>
          <p:nvPr/>
        </p:nvSpPr>
        <p:spPr>
          <a:xfrm>
            <a:off x="1774241" y="4926385"/>
            <a:ext cx="857927" cy="338554"/>
          </a:xfrm>
          <a:prstGeom prst="rect">
            <a:avLst/>
          </a:prstGeom>
        </p:spPr>
        <p:txBody>
          <a:bodyPr wrap="none">
            <a:spAutoFit/>
          </a:bodyPr>
          <a:lstStyle/>
          <a:p>
            <a:r>
              <a:rPr lang="en-US" sz="1600" dirty="0">
                <a:latin typeface="Consolas" panose="020B0609020204030204" pitchFamily="49" charset="0"/>
              </a:rPr>
              <a:t>else {</a:t>
            </a:r>
            <a:endParaRPr lang="en-CA" sz="1600" dirty="0"/>
          </a:p>
        </p:txBody>
      </p:sp>
      <p:sp>
        <p:nvSpPr>
          <p:cNvPr id="6" name="Rectangle 5"/>
          <p:cNvSpPr/>
          <p:nvPr/>
        </p:nvSpPr>
        <p:spPr>
          <a:xfrm>
            <a:off x="1258712" y="6423229"/>
            <a:ext cx="7458606" cy="369332"/>
          </a:xfrm>
          <a:prstGeom prst="rect">
            <a:avLst/>
          </a:prstGeom>
        </p:spPr>
        <p:txBody>
          <a:bodyPr wrap="square">
            <a:spAutoFit/>
          </a:bodyPr>
          <a:lstStyle/>
          <a:p>
            <a:r>
              <a:rPr lang="en-US" dirty="0">
                <a:solidFill>
                  <a:srgbClr val="0070C0"/>
                </a:solidFill>
                <a:latin typeface="Consolas" panose="020B0609020204030204" pitchFamily="49" charset="0"/>
              </a:rPr>
              <a:t>return binomial( n - 1, k ) + binomial( n - 1, k - 1 );</a:t>
            </a:r>
            <a:endParaRPr lang="en-CA" dirty="0">
              <a:solidFill>
                <a:srgbClr val="0070C0"/>
              </a:solidFill>
            </a:endParaRPr>
          </a:p>
        </p:txBody>
      </p:sp>
      <p:pic>
        <p:nvPicPr>
          <p:cNvPr id="8" name="Audio 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9938" y="6103938"/>
            <a:ext cx="609600" cy="609600"/>
          </a:xfrm>
          <a:prstGeom prst="rect">
            <a:avLst/>
          </a:prstGeom>
        </p:spPr>
      </p:pic>
    </p:spTree>
    <p:custDataLst>
      <p:tags r:id="rId2"/>
    </p:custDataLst>
    <p:extLst>
      <p:ext uri="{BB962C8B-B14F-4D97-AF65-F5344CB8AC3E}">
        <p14:creationId xmlns:p14="http://schemas.microsoft.com/office/powerpoint/2010/main" val="3351787781"/>
      </p:ext>
    </p:extLst>
  </p:cSld>
  <p:clrMapOvr>
    <a:masterClrMapping/>
  </p:clrMapOvr>
  <mc:AlternateContent xmlns:mc="http://schemas.openxmlformats.org/markup-compatibility/2006" xmlns:p14="http://schemas.microsoft.com/office/powerpoint/2010/main">
    <mc:Choice Requires="p14">
      <p:transition spd="slow" p14:dur="2000" advTm="280132"/>
    </mc:Choice>
    <mc:Fallback xmlns="">
      <p:transition spd="slow" advTm="280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3" fill="hold" display="0">
                  <p:stCondLst>
                    <p:cond delay="indefinite"/>
                  </p:stCondLst>
                  <p:endCondLst>
                    <p:cond evt="onStopAudio" delay="0">
                      <p:tgtEl>
                        <p:sldTgt/>
                      </p:tgtEl>
                    </p:cond>
                  </p:endCondLst>
                </p:cTn>
                <p:tgtEl>
                  <p:spTgt spid="8"/>
                </p:tgtEl>
              </p:cMediaNode>
            </p:audio>
          </p:childTnLst>
        </p:cTn>
      </p:par>
    </p:tnLst>
    <p:bldLst>
      <p:bldP spid="7"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Fibonacci numbers</a:t>
            </a:r>
          </a:p>
        </p:txBody>
      </p:sp>
      <p:sp>
        <p:nvSpPr>
          <p:cNvPr id="3" name="Content Placeholder 2"/>
          <p:cNvSpPr>
            <a:spLocks noGrp="1"/>
          </p:cNvSpPr>
          <p:nvPr>
            <p:ph idx="1"/>
          </p:nvPr>
        </p:nvSpPr>
        <p:spPr/>
        <p:txBody>
          <a:bodyPr>
            <a:normAutofit lnSpcReduction="10000"/>
          </a:bodyPr>
          <a:lstStyle/>
          <a:p>
            <a:r>
              <a:rPr lang="en-US" dirty="0"/>
              <a:t>The Fibonacci numbers are defined recursively:</a:t>
            </a:r>
          </a:p>
          <a:p>
            <a:endParaRPr lang="en-US" dirty="0"/>
          </a:p>
          <a:p>
            <a:endParaRPr lang="en-US" dirty="0"/>
          </a:p>
          <a:p>
            <a:endParaRPr lang="en-US" dirty="0"/>
          </a:p>
          <a:p>
            <a:endParaRPr lang="en-US" dirty="0"/>
          </a:p>
          <a:p>
            <a:r>
              <a:rPr lang="en-US" dirty="0"/>
              <a:t>This is also easy to implement:</a:t>
            </a:r>
          </a:p>
          <a:p>
            <a:pPr marL="400050" lvl="1" indent="0">
              <a:buNone/>
            </a:pPr>
            <a:r>
              <a:rPr lang="en-US" sz="1600" dirty="0">
                <a:latin typeface="Consolas" panose="020B0609020204030204" pitchFamily="49" charset="0"/>
              </a:rPr>
              <a:t>  unsigned </a:t>
            </a:r>
            <a:r>
              <a:rPr lang="en-US" sz="1600" dirty="0" err="1">
                <a:latin typeface="Consolas" panose="020B0609020204030204" pitchFamily="49" charset="0"/>
              </a:rPr>
              <a:t>int</a:t>
            </a:r>
            <a:r>
              <a:rPr lang="en-US" sz="1600" dirty="0">
                <a:latin typeface="Consolas" panose="020B0609020204030204" pitchFamily="49" charset="0"/>
              </a:rPr>
              <a:t> </a:t>
            </a:r>
            <a:r>
              <a:rPr lang="en-US" sz="1600" dirty="0" err="1">
                <a:latin typeface="Consolas" panose="020B0609020204030204" pitchFamily="49" charset="0"/>
              </a:rPr>
              <a:t>fibonacci</a:t>
            </a:r>
            <a:r>
              <a:rPr lang="en-US" sz="1600" dirty="0">
                <a:latin typeface="Consolas" panose="020B0609020204030204" pitchFamily="49" charset="0"/>
              </a:rPr>
              <a:t>( unsigned </a:t>
            </a:r>
            <a:r>
              <a:rPr lang="en-US" sz="1600" dirty="0" err="1">
                <a:latin typeface="Consolas" panose="020B0609020204030204" pitchFamily="49" charset="0"/>
              </a:rPr>
              <a:t>int</a:t>
            </a:r>
            <a:r>
              <a:rPr lang="en-US" sz="1600" dirty="0">
                <a:latin typeface="Consolas" panose="020B0609020204030204" pitchFamily="49" charset="0"/>
              </a:rPr>
              <a:t> n ) {</a:t>
            </a:r>
          </a:p>
          <a:p>
            <a:pPr marL="400050" lvl="1" indent="0">
              <a:buNone/>
            </a:pPr>
            <a:r>
              <a:rPr lang="en-US" sz="1600" dirty="0">
                <a:latin typeface="Consolas" panose="020B0609020204030204" pitchFamily="49" charset="0"/>
              </a:rPr>
              <a:t>      if ( n == 0 ) {</a:t>
            </a:r>
          </a:p>
          <a:p>
            <a:pPr marL="400050" lvl="1" indent="0">
              <a:buNone/>
            </a:pPr>
            <a:r>
              <a:rPr lang="en-US" sz="1600" dirty="0">
                <a:latin typeface="Consolas" panose="020B0609020204030204" pitchFamily="49" charset="0"/>
              </a:rPr>
              <a:t>          return 0;</a:t>
            </a:r>
          </a:p>
          <a:p>
            <a:pPr marL="400050" lvl="1" indent="0">
              <a:buNone/>
            </a:pPr>
            <a:r>
              <a:rPr lang="en-US" sz="1600" dirty="0">
                <a:latin typeface="Consolas" panose="020B0609020204030204" pitchFamily="49" charset="0"/>
              </a:rPr>
              <a:t>      } else if ( n == 1 ) {</a:t>
            </a:r>
          </a:p>
          <a:p>
            <a:pPr marL="400050" lvl="1" indent="0">
              <a:buNone/>
            </a:pPr>
            <a:r>
              <a:rPr lang="en-US" sz="1600" dirty="0">
                <a:latin typeface="Consolas" panose="020B0609020204030204" pitchFamily="49" charset="0"/>
              </a:rPr>
              <a:t>          return 1;</a:t>
            </a:r>
          </a:p>
          <a:p>
            <a:pPr marL="400050" lvl="1" indent="0">
              <a:buNone/>
            </a:pPr>
            <a:r>
              <a:rPr lang="en-US" sz="1600" dirty="0">
                <a:latin typeface="Consolas" panose="020B0609020204030204" pitchFamily="49" charset="0"/>
              </a:rPr>
              <a:t>      }</a:t>
            </a:r>
          </a:p>
          <a:p>
            <a:pPr marL="400050" lvl="1" indent="0">
              <a:buNone/>
            </a:pPr>
            <a:r>
              <a:rPr lang="en-US" sz="1600" dirty="0">
                <a:latin typeface="Consolas" panose="020B0609020204030204" pitchFamily="49" charset="0"/>
              </a:rPr>
              <a:t>          unsigned </a:t>
            </a:r>
            <a:r>
              <a:rPr lang="en-US" sz="1600" dirty="0" err="1">
                <a:latin typeface="Consolas" panose="020B0609020204030204" pitchFamily="49" charset="0"/>
              </a:rPr>
              <a:t>int</a:t>
            </a:r>
            <a:r>
              <a:rPr lang="en-US" sz="1600" dirty="0">
                <a:latin typeface="Consolas" panose="020B0609020204030204" pitchFamily="49" charset="0"/>
              </a:rPr>
              <a:t> result_1{ </a:t>
            </a:r>
            <a:r>
              <a:rPr lang="en-US" sz="1600" dirty="0" err="1">
                <a:latin typeface="Consolas" panose="020B0609020204030204" pitchFamily="49" charset="0"/>
              </a:rPr>
              <a:t>fibonacci</a:t>
            </a:r>
            <a:r>
              <a:rPr lang="en-US" sz="1600" dirty="0">
                <a:latin typeface="Consolas" panose="020B0609020204030204" pitchFamily="49" charset="0"/>
              </a:rPr>
              <a:t>( n - 1 ) };</a:t>
            </a:r>
          </a:p>
          <a:p>
            <a:pPr marL="400050" lvl="1" indent="0">
              <a:buNone/>
            </a:pPr>
            <a:r>
              <a:rPr lang="en-US" sz="1600" dirty="0">
                <a:latin typeface="Consolas" panose="020B0609020204030204" pitchFamily="49" charset="0"/>
              </a:rPr>
              <a:t>          unsigned </a:t>
            </a:r>
            <a:r>
              <a:rPr lang="en-US" sz="1600" dirty="0" err="1">
                <a:latin typeface="Consolas" panose="020B0609020204030204" pitchFamily="49" charset="0"/>
              </a:rPr>
              <a:t>int</a:t>
            </a:r>
            <a:r>
              <a:rPr lang="en-US" sz="1600" dirty="0">
                <a:latin typeface="Consolas" panose="020B0609020204030204" pitchFamily="49" charset="0"/>
              </a:rPr>
              <a:t> result_2{ </a:t>
            </a:r>
            <a:r>
              <a:rPr lang="en-US" sz="1600" dirty="0" err="1">
                <a:latin typeface="Consolas" panose="020B0609020204030204" pitchFamily="49" charset="0"/>
              </a:rPr>
              <a:t>fibonacci</a:t>
            </a:r>
            <a:r>
              <a:rPr lang="en-US" sz="1600" dirty="0">
                <a:latin typeface="Consolas" panose="020B0609020204030204" pitchFamily="49" charset="0"/>
              </a:rPr>
              <a:t>( n - 2 ) };</a:t>
            </a:r>
          </a:p>
          <a:p>
            <a:pPr marL="400050" lvl="1" indent="0">
              <a:buNone/>
            </a:pPr>
            <a:r>
              <a:rPr lang="en-US" sz="1600" dirty="0">
                <a:latin typeface="Consolas" panose="020B0609020204030204" pitchFamily="49" charset="0"/>
              </a:rPr>
              <a:t>          return result_1 + result_2;</a:t>
            </a:r>
          </a:p>
          <a:p>
            <a:pPr marL="400050" lvl="1" indent="0">
              <a:buNone/>
            </a:pPr>
            <a:r>
              <a:rPr lang="en-US" sz="1600" dirty="0">
                <a:latin typeface="Consolas" panose="020B0609020204030204" pitchFamily="49" charset="0"/>
              </a:rPr>
              <a:t>      }</a:t>
            </a:r>
          </a:p>
          <a:p>
            <a:pPr marL="400050" lvl="1" indent="0">
              <a:buNone/>
            </a:pPr>
            <a:r>
              <a:rPr lang="en-US" sz="1600" dirty="0">
                <a:latin typeface="Consolas" panose="020B0609020204030204" pitchFamily="49" charset="0"/>
              </a:rPr>
              <a:t>  }</a:t>
            </a:r>
          </a:p>
        </p:txBody>
      </p:sp>
      <p:graphicFrame>
        <p:nvGraphicFramePr>
          <p:cNvPr id="4" name="Object 3"/>
          <p:cNvGraphicFramePr>
            <a:graphicFrameLocks noChangeAspect="1"/>
          </p:cNvGraphicFramePr>
          <p:nvPr>
            <p:extLst>
              <p:ext uri="{D42A27DB-BD31-4B8C-83A1-F6EECF244321}">
                <p14:modId xmlns:p14="http://schemas.microsoft.com/office/powerpoint/2010/main" val="1208889199"/>
              </p:ext>
            </p:extLst>
          </p:nvPr>
        </p:nvGraphicFramePr>
        <p:xfrm>
          <a:off x="2699833" y="1930903"/>
          <a:ext cx="4117397" cy="1167535"/>
        </p:xfrm>
        <a:graphic>
          <a:graphicData uri="http://schemas.openxmlformats.org/presentationml/2006/ole">
            <mc:AlternateContent xmlns:mc="http://schemas.openxmlformats.org/markup-compatibility/2006">
              <mc:Choice xmlns:v="urn:schemas-microsoft-com:vml" Requires="v">
                <p:oleObj spid="_x0000_s4108" name="Equation" r:id="rId6" imgW="2323800" imgH="660240" progId="Equation.DSMT4">
                  <p:embed/>
                </p:oleObj>
              </mc:Choice>
              <mc:Fallback>
                <p:oleObj name="Equation" r:id="rId6" imgW="2323800" imgH="660240" progId="Equation.DSMT4">
                  <p:embed/>
                  <p:pic>
                    <p:nvPicPr>
                      <p:cNvPr id="0" name=""/>
                      <p:cNvPicPr/>
                      <p:nvPr/>
                    </p:nvPicPr>
                    <p:blipFill>
                      <a:blip r:embed="rId7"/>
                      <a:stretch>
                        <a:fillRect/>
                      </a:stretch>
                    </p:blipFill>
                    <p:spPr>
                      <a:xfrm>
                        <a:off x="2699833" y="1930903"/>
                        <a:ext cx="4117397" cy="1167535"/>
                      </a:xfrm>
                      <a:prstGeom prst="rect">
                        <a:avLst/>
                      </a:prstGeom>
                    </p:spPr>
                  </p:pic>
                </p:oleObj>
              </mc:Fallback>
            </mc:AlternateContent>
          </a:graphicData>
        </a:graphic>
      </p:graphicFrame>
      <p:sp>
        <p:nvSpPr>
          <p:cNvPr id="8" name="Rectangle 7"/>
          <p:cNvSpPr/>
          <p:nvPr/>
        </p:nvSpPr>
        <p:spPr>
          <a:xfrm>
            <a:off x="1755579" y="4898392"/>
            <a:ext cx="857927" cy="338554"/>
          </a:xfrm>
          <a:prstGeom prst="rect">
            <a:avLst/>
          </a:prstGeom>
        </p:spPr>
        <p:txBody>
          <a:bodyPr wrap="none">
            <a:spAutoFit/>
          </a:bodyPr>
          <a:lstStyle/>
          <a:p>
            <a:r>
              <a:rPr lang="en-US" sz="1600" dirty="0">
                <a:latin typeface="Consolas" panose="020B0609020204030204" pitchFamily="49" charset="0"/>
              </a:rPr>
              <a:t>else {</a:t>
            </a:r>
            <a:endParaRPr lang="en-CA" sz="1600" dirty="0"/>
          </a:p>
        </p:txBody>
      </p:sp>
      <p:sp>
        <p:nvSpPr>
          <p:cNvPr id="6" name="Rectangle 5"/>
          <p:cNvSpPr/>
          <p:nvPr/>
        </p:nvSpPr>
        <p:spPr>
          <a:xfrm>
            <a:off x="2331259" y="6408738"/>
            <a:ext cx="6713539" cy="369332"/>
          </a:xfrm>
          <a:prstGeom prst="rect">
            <a:avLst/>
          </a:prstGeom>
        </p:spPr>
        <p:txBody>
          <a:bodyPr wrap="square">
            <a:spAutoFit/>
          </a:bodyPr>
          <a:lstStyle/>
          <a:p>
            <a:r>
              <a:rPr lang="en-US" dirty="0">
                <a:solidFill>
                  <a:srgbClr val="0070C0"/>
                </a:solidFill>
                <a:latin typeface="Consolas" panose="020B0609020204030204" pitchFamily="49" charset="0"/>
              </a:rPr>
              <a:t>return </a:t>
            </a:r>
            <a:r>
              <a:rPr lang="en-US" dirty="0" err="1">
                <a:solidFill>
                  <a:srgbClr val="0070C0"/>
                </a:solidFill>
                <a:latin typeface="Consolas" panose="020B0609020204030204" pitchFamily="49" charset="0"/>
              </a:rPr>
              <a:t>fibonacci</a:t>
            </a:r>
            <a:r>
              <a:rPr lang="en-US" dirty="0">
                <a:solidFill>
                  <a:srgbClr val="0070C0"/>
                </a:solidFill>
                <a:latin typeface="Consolas" panose="020B0609020204030204" pitchFamily="49" charset="0"/>
              </a:rPr>
              <a:t>( n - 1 ) + </a:t>
            </a:r>
            <a:r>
              <a:rPr lang="en-US" dirty="0" err="1">
                <a:solidFill>
                  <a:srgbClr val="0070C0"/>
                </a:solidFill>
                <a:latin typeface="Consolas" panose="020B0609020204030204" pitchFamily="49" charset="0"/>
              </a:rPr>
              <a:t>fibonacci</a:t>
            </a:r>
            <a:r>
              <a:rPr lang="en-US" dirty="0">
                <a:solidFill>
                  <a:srgbClr val="0070C0"/>
                </a:solidFill>
                <a:latin typeface="Consolas" panose="020B0609020204030204" pitchFamily="49" charset="0"/>
              </a:rPr>
              <a:t>( n - 2 );</a:t>
            </a:r>
            <a:endParaRPr lang="en-CA" dirty="0">
              <a:solidFill>
                <a:srgbClr val="0070C0"/>
              </a:solidFill>
            </a:endParaRPr>
          </a:p>
        </p:txBody>
      </p:sp>
      <p:pic>
        <p:nvPicPr>
          <p:cNvPr id="9" name="Audio 8">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9938" y="6103938"/>
            <a:ext cx="609600" cy="609600"/>
          </a:xfrm>
          <a:prstGeom prst="rect">
            <a:avLst/>
          </a:prstGeom>
        </p:spPr>
      </p:pic>
    </p:spTree>
    <p:custDataLst>
      <p:tags r:id="rId2"/>
    </p:custDataLst>
    <p:extLst>
      <p:ext uri="{BB962C8B-B14F-4D97-AF65-F5344CB8AC3E}">
        <p14:creationId xmlns:p14="http://schemas.microsoft.com/office/powerpoint/2010/main" val="2899313716"/>
      </p:ext>
    </p:extLst>
  </p:cSld>
  <p:clrMapOvr>
    <a:masterClrMapping/>
  </p:clrMapOvr>
  <mc:AlternateContent xmlns:mc="http://schemas.openxmlformats.org/markup-compatibility/2006" xmlns:p14="http://schemas.microsoft.com/office/powerpoint/2010/main">
    <mc:Choice Requires="p14">
      <p:transition spd="slow" p14:dur="2000" advTm="113198"/>
    </mc:Choice>
    <mc:Fallback xmlns="">
      <p:transition spd="slow" advTm="1131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1" fill="hold" display="0">
                  <p:stCondLst>
                    <p:cond delay="indefinite"/>
                  </p:stCondLst>
                  <p:endCondLst>
                    <p:cond evt="onStopAudio" delay="0">
                      <p:tgtEl>
                        <p:sldTgt/>
                      </p:tgtEl>
                    </p:cond>
                  </p:endCondLst>
                </p:cTn>
                <p:tgtEl>
                  <p:spTgt spid="9"/>
                </p:tgtEl>
              </p:cMediaNode>
            </p:audio>
          </p:childTnLst>
        </p:cTn>
      </p:par>
    </p:tnLst>
    <p:bldLst>
      <p:bldP spid="8"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Fibonacci numbers</a:t>
            </a:r>
          </a:p>
        </p:txBody>
      </p:sp>
      <p:sp>
        <p:nvSpPr>
          <p:cNvPr id="3" name="Content Placeholder 2"/>
          <p:cNvSpPr>
            <a:spLocks noGrp="1"/>
          </p:cNvSpPr>
          <p:nvPr>
            <p:ph idx="1"/>
          </p:nvPr>
        </p:nvSpPr>
        <p:spPr/>
        <p:txBody>
          <a:bodyPr>
            <a:normAutofit lnSpcReduction="10000"/>
          </a:bodyPr>
          <a:lstStyle/>
          <a:p>
            <a:r>
              <a:rPr lang="en-US" dirty="0"/>
              <a:t>Here is a different implementation of the Fibonacci numbers:</a:t>
            </a:r>
          </a:p>
          <a:p>
            <a:pPr marL="400050" lvl="1" indent="0">
              <a:buNone/>
            </a:pPr>
            <a:r>
              <a:rPr lang="en-US" sz="1600" dirty="0">
                <a:latin typeface="Consolas" panose="020B0609020204030204" pitchFamily="49" charset="0"/>
              </a:rPr>
              <a:t>  unsigned </a:t>
            </a:r>
            <a:r>
              <a:rPr lang="en-US" sz="1600" dirty="0" err="1">
                <a:latin typeface="Consolas" panose="020B0609020204030204" pitchFamily="49" charset="0"/>
              </a:rPr>
              <a:t>int</a:t>
            </a:r>
            <a:r>
              <a:rPr lang="en-US" sz="1600" dirty="0">
                <a:latin typeface="Consolas" panose="020B0609020204030204" pitchFamily="49" charset="0"/>
              </a:rPr>
              <a:t> </a:t>
            </a:r>
            <a:r>
              <a:rPr lang="en-US" sz="1600" dirty="0" err="1">
                <a:latin typeface="Consolas" panose="020B0609020204030204" pitchFamily="49" charset="0"/>
              </a:rPr>
              <a:t>fibonacci</a:t>
            </a:r>
            <a:r>
              <a:rPr lang="en-US" sz="1600" dirty="0">
                <a:latin typeface="Consolas" panose="020B0609020204030204" pitchFamily="49" charset="0"/>
              </a:rPr>
              <a:t>( unsigned </a:t>
            </a:r>
            <a:r>
              <a:rPr lang="en-US" sz="1600" dirty="0" err="1">
                <a:latin typeface="Consolas" panose="020B0609020204030204" pitchFamily="49" charset="0"/>
              </a:rPr>
              <a:t>int</a:t>
            </a:r>
            <a:r>
              <a:rPr lang="en-US" sz="1600" dirty="0">
                <a:latin typeface="Consolas" panose="020B0609020204030204" pitchFamily="49" charset="0"/>
              </a:rPr>
              <a:t> n ) {</a:t>
            </a:r>
          </a:p>
          <a:p>
            <a:pPr marL="400050" lvl="1" indent="0">
              <a:buNone/>
            </a:pPr>
            <a:r>
              <a:rPr lang="en-US" sz="1600" dirty="0">
                <a:latin typeface="Consolas" panose="020B0609020204030204" pitchFamily="49" charset="0"/>
              </a:rPr>
              <a:t>      unsigned </a:t>
            </a:r>
            <a:r>
              <a:rPr lang="en-US" sz="1600" dirty="0" err="1">
                <a:latin typeface="Consolas" panose="020B0609020204030204" pitchFamily="49" charset="0"/>
              </a:rPr>
              <a:t>int</a:t>
            </a:r>
            <a:r>
              <a:rPr lang="en-US" sz="1600" dirty="0">
                <a:latin typeface="Consolas" panose="020B0609020204030204" pitchFamily="49" charset="0"/>
              </a:rPr>
              <a:t> values[2]{0, 1};</a:t>
            </a:r>
          </a:p>
          <a:p>
            <a:pPr marL="400050" lvl="1" indent="0">
              <a:buNone/>
            </a:pPr>
            <a:endParaRPr lang="en-US" sz="1600" dirty="0">
              <a:latin typeface="Consolas" panose="020B0609020204030204" pitchFamily="49" charset="0"/>
            </a:endParaRPr>
          </a:p>
          <a:p>
            <a:pPr marL="400050" lvl="1" indent="0">
              <a:buNone/>
            </a:pPr>
            <a:r>
              <a:rPr lang="en-US" sz="1600" dirty="0">
                <a:latin typeface="Consolas" panose="020B0609020204030204" pitchFamily="49" charset="0"/>
              </a:rPr>
              <a:t>      for ( unsigned </a:t>
            </a:r>
            <a:r>
              <a:rPr lang="en-US" sz="1600" dirty="0" err="1">
                <a:latin typeface="Consolas" panose="020B0609020204030204" pitchFamily="49" charset="0"/>
              </a:rPr>
              <a:t>int</a:t>
            </a:r>
            <a:r>
              <a:rPr lang="en-US" sz="1600" dirty="0">
                <a:latin typeface="Consolas" panose="020B0609020204030204" pitchFamily="49" charset="0"/>
              </a:rPr>
              <a:t> k{2}; k &lt;= n; ++k ) {</a:t>
            </a:r>
          </a:p>
          <a:p>
            <a:pPr marL="400050" lvl="1" indent="0">
              <a:buNone/>
            </a:pPr>
            <a:r>
              <a:rPr lang="en-US" sz="1600" dirty="0">
                <a:latin typeface="Consolas" panose="020B0609020204030204" pitchFamily="49" charset="0"/>
              </a:rPr>
              <a:t>          values[k%2] = values[0] + values[1];</a:t>
            </a:r>
          </a:p>
          <a:p>
            <a:pPr marL="400050" lvl="1" indent="0">
              <a:buNone/>
            </a:pPr>
            <a:r>
              <a:rPr lang="en-US" sz="1600" dirty="0">
                <a:latin typeface="Consolas" panose="020B0609020204030204" pitchFamily="49" charset="0"/>
              </a:rPr>
              <a:t>      }</a:t>
            </a:r>
          </a:p>
          <a:p>
            <a:pPr marL="400050" lvl="1" indent="0">
              <a:buNone/>
            </a:pPr>
            <a:endParaRPr lang="en-US" sz="1600" dirty="0">
              <a:latin typeface="Consolas" panose="020B0609020204030204" pitchFamily="49" charset="0"/>
            </a:endParaRPr>
          </a:p>
          <a:p>
            <a:pPr marL="400050" lvl="1" indent="0">
              <a:buNone/>
            </a:pPr>
            <a:r>
              <a:rPr lang="en-US" sz="1600" dirty="0">
                <a:latin typeface="Consolas" panose="020B0609020204030204" pitchFamily="49" charset="0"/>
              </a:rPr>
              <a:t>      return values[n%2];</a:t>
            </a:r>
          </a:p>
          <a:p>
            <a:pPr marL="400050" lvl="1" indent="0">
              <a:buNone/>
            </a:pPr>
            <a:r>
              <a:rPr lang="en-US" sz="1600" dirty="0">
                <a:latin typeface="Consolas" panose="020B0609020204030204" pitchFamily="49" charset="0"/>
              </a:rPr>
              <a:t>  }</a:t>
            </a:r>
          </a:p>
        </p:txBody>
      </p:sp>
      <p:sp>
        <p:nvSpPr>
          <p:cNvPr id="5" name="Rectangle 4"/>
          <p:cNvSpPr/>
          <p:nvPr/>
        </p:nvSpPr>
        <p:spPr>
          <a:xfrm>
            <a:off x="1493785" y="4761953"/>
            <a:ext cx="6795450" cy="646331"/>
          </a:xfrm>
          <a:prstGeom prst="rect">
            <a:avLst/>
          </a:prstGeom>
        </p:spPr>
        <p:txBody>
          <a:bodyPr wrap="none">
            <a:spAutoFit/>
          </a:bodyPr>
          <a:lstStyle/>
          <a:p>
            <a:r>
              <a:rPr lang="en-US" dirty="0">
                <a:solidFill>
                  <a:srgbClr val="0070C0"/>
                </a:solidFill>
                <a:latin typeface="Georgia" panose="02040502050405020303" pitchFamily="18" charset="0"/>
              </a:rPr>
              <a:t>This is called an </a:t>
            </a:r>
            <a:r>
              <a:rPr lang="en-US" i="1" dirty="0">
                <a:solidFill>
                  <a:srgbClr val="0070C0"/>
                </a:solidFill>
                <a:latin typeface="Georgia" panose="02040502050405020303" pitchFamily="18" charset="0"/>
              </a:rPr>
              <a:t>iterative </a:t>
            </a:r>
            <a:r>
              <a:rPr lang="en-US" dirty="0">
                <a:solidFill>
                  <a:srgbClr val="0070C0"/>
                </a:solidFill>
                <a:latin typeface="Georgia" panose="02040502050405020303" pitchFamily="18" charset="0"/>
              </a:rPr>
              <a:t>implementation</a:t>
            </a:r>
          </a:p>
          <a:p>
            <a:r>
              <a:rPr lang="en-US" dirty="0">
                <a:solidFill>
                  <a:srgbClr val="0070C0"/>
                </a:solidFill>
                <a:latin typeface="Georgia" panose="02040502050405020303" pitchFamily="18" charset="0"/>
              </a:rPr>
              <a:t>    </a:t>
            </a:r>
            <a:r>
              <a:rPr lang="en-US" b="1" dirty="0">
                <a:solidFill>
                  <a:srgbClr val="0070C0"/>
                </a:solidFill>
                <a:latin typeface="Georgia" panose="02040502050405020303" pitchFamily="18" charset="0"/>
              </a:rPr>
              <a:t>–  </a:t>
            </a:r>
            <a:r>
              <a:rPr lang="en-US" dirty="0">
                <a:solidFill>
                  <a:srgbClr val="0070C0"/>
                </a:solidFill>
                <a:latin typeface="Georgia" panose="02040502050405020303" pitchFamily="18" charset="0"/>
              </a:rPr>
              <a:t>The statements in the for-loop body are </a:t>
            </a:r>
            <a:r>
              <a:rPr lang="en-US" i="1" dirty="0">
                <a:solidFill>
                  <a:srgbClr val="0070C0"/>
                </a:solidFill>
                <a:latin typeface="Georgia" panose="02040502050405020303" pitchFamily="18" charset="0"/>
              </a:rPr>
              <a:t>iterated </a:t>
            </a:r>
            <a:r>
              <a:rPr lang="en-US" i="1" dirty="0">
                <a:solidFill>
                  <a:srgbClr val="0070C0"/>
                </a:solidFill>
                <a:latin typeface="Times New Roman" panose="02020603050405020304" pitchFamily="18" charset="0"/>
                <a:cs typeface="Times New Roman" panose="02020603050405020304" pitchFamily="18" charset="0"/>
              </a:rPr>
              <a:t>n</a:t>
            </a:r>
            <a:r>
              <a:rPr lang="en-US" dirty="0">
                <a:solidFill>
                  <a:srgbClr val="0070C0"/>
                </a:solidFill>
                <a:latin typeface="Times New Roman" panose="02020603050405020304" pitchFamily="18" charset="0"/>
                <a:cs typeface="Times New Roman" panose="02020603050405020304" pitchFamily="18" charset="0"/>
              </a:rPr>
              <a:t> – 1</a:t>
            </a:r>
            <a:r>
              <a:rPr lang="en-US" dirty="0">
                <a:solidFill>
                  <a:srgbClr val="0070C0"/>
                </a:solidFill>
                <a:latin typeface="Georgia" panose="02040502050405020303" pitchFamily="18" charset="0"/>
              </a:rPr>
              <a:t> times</a:t>
            </a:r>
            <a:endParaRPr lang="en-CA" b="1" dirty="0">
              <a:solidFill>
                <a:srgbClr val="0070C0"/>
              </a:solidFill>
              <a:latin typeface="Georgia" panose="02040502050405020303" pitchFamily="18" charset="0"/>
            </a:endParaRPr>
          </a:p>
        </p:txBody>
      </p:sp>
      <p:graphicFrame>
        <p:nvGraphicFramePr>
          <p:cNvPr id="26" name="Table 25"/>
          <p:cNvGraphicFramePr>
            <a:graphicFrameLocks noGrp="1"/>
          </p:cNvGraphicFramePr>
          <p:nvPr>
            <p:extLst>
              <p:ext uri="{D42A27DB-BD31-4B8C-83A1-F6EECF244321}">
                <p14:modId xmlns:p14="http://schemas.microsoft.com/office/powerpoint/2010/main" val="2884866779"/>
              </p:ext>
            </p:extLst>
          </p:nvPr>
        </p:nvGraphicFramePr>
        <p:xfrm>
          <a:off x="5648187" y="3720371"/>
          <a:ext cx="920619" cy="731520"/>
        </p:xfrm>
        <a:graphic>
          <a:graphicData uri="http://schemas.openxmlformats.org/drawingml/2006/table">
            <a:tbl>
              <a:tblPr firstRow="1" bandRow="1">
                <a:tableStyleId>{2D5ABB26-0587-4C30-8999-92F81FD0307C}</a:tableStyleId>
              </a:tblPr>
              <a:tblGrid>
                <a:gridCol w="920619">
                  <a:extLst>
                    <a:ext uri="{9D8B030D-6E8A-4147-A177-3AD203B41FA5}">
                      <a16:colId xmlns:a16="http://schemas.microsoft.com/office/drawing/2014/main" val="20000"/>
                    </a:ext>
                  </a:extLst>
                </a:gridCol>
              </a:tblGrid>
              <a:tr h="211235">
                <a:tc>
                  <a:txBody>
                    <a:bodyPr/>
                    <a:lstStyle/>
                    <a:p>
                      <a:pPr algn="r"/>
                      <a:r>
                        <a:rPr lang="en-US" dirty="0">
                          <a:latin typeface="Consolas" panose="020B0609020204030204" pitchFamily="49" charset="0"/>
                        </a:rPr>
                        <a:t>0</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11235">
                <a:tc>
                  <a:txBody>
                    <a:bodyPr/>
                    <a:lstStyle/>
                    <a:p>
                      <a:pPr algn="r"/>
                      <a:r>
                        <a:rPr lang="en-US" dirty="0">
                          <a:latin typeface="Consolas" panose="020B0609020204030204" pitchFamily="49" charset="0"/>
                        </a:rPr>
                        <a:t>1</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aphicFrame>
        <p:nvGraphicFramePr>
          <p:cNvPr id="27" name="Table 26"/>
          <p:cNvGraphicFramePr>
            <a:graphicFrameLocks noGrp="1"/>
          </p:cNvGraphicFramePr>
          <p:nvPr>
            <p:extLst>
              <p:ext uri="{D42A27DB-BD31-4B8C-83A1-F6EECF244321}">
                <p14:modId xmlns:p14="http://schemas.microsoft.com/office/powerpoint/2010/main" val="3487838735"/>
              </p:ext>
            </p:extLst>
          </p:nvPr>
        </p:nvGraphicFramePr>
        <p:xfrm>
          <a:off x="5648187" y="3720371"/>
          <a:ext cx="920619" cy="731520"/>
        </p:xfrm>
        <a:graphic>
          <a:graphicData uri="http://schemas.openxmlformats.org/drawingml/2006/table">
            <a:tbl>
              <a:tblPr firstRow="1" bandRow="1">
                <a:tableStyleId>{2D5ABB26-0587-4C30-8999-92F81FD0307C}</a:tableStyleId>
              </a:tblPr>
              <a:tblGrid>
                <a:gridCol w="920619">
                  <a:extLst>
                    <a:ext uri="{9D8B030D-6E8A-4147-A177-3AD203B41FA5}">
                      <a16:colId xmlns:a16="http://schemas.microsoft.com/office/drawing/2014/main" val="20000"/>
                    </a:ext>
                  </a:extLst>
                </a:gridCol>
              </a:tblGrid>
              <a:tr h="211235">
                <a:tc>
                  <a:txBody>
                    <a:bodyPr/>
                    <a:lstStyle/>
                    <a:p>
                      <a:pPr algn="r"/>
                      <a:r>
                        <a:rPr lang="en-US" dirty="0">
                          <a:solidFill>
                            <a:srgbClr val="FF0000"/>
                          </a:solidFill>
                          <a:latin typeface="Consolas" panose="020B0609020204030204" pitchFamily="49" charset="0"/>
                        </a:rPr>
                        <a:t>1</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11235">
                <a:tc>
                  <a:txBody>
                    <a:bodyPr/>
                    <a:lstStyle/>
                    <a:p>
                      <a:pPr algn="r"/>
                      <a:r>
                        <a:rPr lang="en-US" dirty="0">
                          <a:latin typeface="Consolas" panose="020B0609020204030204" pitchFamily="49" charset="0"/>
                        </a:rPr>
                        <a:t>1</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aphicFrame>
        <p:nvGraphicFramePr>
          <p:cNvPr id="28" name="Table 27"/>
          <p:cNvGraphicFramePr>
            <a:graphicFrameLocks noGrp="1"/>
          </p:cNvGraphicFramePr>
          <p:nvPr>
            <p:extLst>
              <p:ext uri="{D42A27DB-BD31-4B8C-83A1-F6EECF244321}">
                <p14:modId xmlns:p14="http://schemas.microsoft.com/office/powerpoint/2010/main" val="3968567678"/>
              </p:ext>
            </p:extLst>
          </p:nvPr>
        </p:nvGraphicFramePr>
        <p:xfrm>
          <a:off x="5648187" y="3720371"/>
          <a:ext cx="920619" cy="731520"/>
        </p:xfrm>
        <a:graphic>
          <a:graphicData uri="http://schemas.openxmlformats.org/drawingml/2006/table">
            <a:tbl>
              <a:tblPr firstRow="1" bandRow="1">
                <a:tableStyleId>{2D5ABB26-0587-4C30-8999-92F81FD0307C}</a:tableStyleId>
              </a:tblPr>
              <a:tblGrid>
                <a:gridCol w="920619">
                  <a:extLst>
                    <a:ext uri="{9D8B030D-6E8A-4147-A177-3AD203B41FA5}">
                      <a16:colId xmlns:a16="http://schemas.microsoft.com/office/drawing/2014/main" val="20000"/>
                    </a:ext>
                  </a:extLst>
                </a:gridCol>
              </a:tblGrid>
              <a:tr h="211235">
                <a:tc>
                  <a:txBody>
                    <a:bodyPr/>
                    <a:lstStyle/>
                    <a:p>
                      <a:pPr algn="r"/>
                      <a:r>
                        <a:rPr lang="en-US" dirty="0">
                          <a:latin typeface="Consolas" panose="020B0609020204030204" pitchFamily="49" charset="0"/>
                        </a:rPr>
                        <a:t>1</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11235">
                <a:tc>
                  <a:txBody>
                    <a:bodyPr/>
                    <a:lstStyle/>
                    <a:p>
                      <a:pPr algn="r"/>
                      <a:r>
                        <a:rPr lang="en-US" dirty="0">
                          <a:solidFill>
                            <a:srgbClr val="FF0000"/>
                          </a:solidFill>
                          <a:latin typeface="Consolas" panose="020B0609020204030204" pitchFamily="49" charset="0"/>
                        </a:rPr>
                        <a:t>2</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aphicFrame>
        <p:nvGraphicFramePr>
          <p:cNvPr id="29" name="Table 28"/>
          <p:cNvGraphicFramePr>
            <a:graphicFrameLocks noGrp="1"/>
          </p:cNvGraphicFramePr>
          <p:nvPr>
            <p:extLst>
              <p:ext uri="{D42A27DB-BD31-4B8C-83A1-F6EECF244321}">
                <p14:modId xmlns:p14="http://schemas.microsoft.com/office/powerpoint/2010/main" val="3851443260"/>
              </p:ext>
            </p:extLst>
          </p:nvPr>
        </p:nvGraphicFramePr>
        <p:xfrm>
          <a:off x="5648187" y="3720371"/>
          <a:ext cx="920619" cy="731520"/>
        </p:xfrm>
        <a:graphic>
          <a:graphicData uri="http://schemas.openxmlformats.org/drawingml/2006/table">
            <a:tbl>
              <a:tblPr firstRow="1" bandRow="1">
                <a:tableStyleId>{2D5ABB26-0587-4C30-8999-92F81FD0307C}</a:tableStyleId>
              </a:tblPr>
              <a:tblGrid>
                <a:gridCol w="920619">
                  <a:extLst>
                    <a:ext uri="{9D8B030D-6E8A-4147-A177-3AD203B41FA5}">
                      <a16:colId xmlns:a16="http://schemas.microsoft.com/office/drawing/2014/main" val="20000"/>
                    </a:ext>
                  </a:extLst>
                </a:gridCol>
              </a:tblGrid>
              <a:tr h="211235">
                <a:tc>
                  <a:txBody>
                    <a:bodyPr/>
                    <a:lstStyle/>
                    <a:p>
                      <a:pPr algn="r"/>
                      <a:r>
                        <a:rPr lang="en-US" dirty="0">
                          <a:solidFill>
                            <a:srgbClr val="FF0000"/>
                          </a:solidFill>
                          <a:latin typeface="Consolas" panose="020B0609020204030204" pitchFamily="49" charset="0"/>
                        </a:rPr>
                        <a:t>3</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11235">
                <a:tc>
                  <a:txBody>
                    <a:bodyPr/>
                    <a:lstStyle/>
                    <a:p>
                      <a:pPr algn="r"/>
                      <a:r>
                        <a:rPr lang="en-US" dirty="0">
                          <a:latin typeface="Consolas" panose="020B0609020204030204" pitchFamily="49" charset="0"/>
                        </a:rPr>
                        <a:t>2</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aphicFrame>
        <p:nvGraphicFramePr>
          <p:cNvPr id="30" name="Table 29"/>
          <p:cNvGraphicFramePr>
            <a:graphicFrameLocks noGrp="1"/>
          </p:cNvGraphicFramePr>
          <p:nvPr>
            <p:extLst>
              <p:ext uri="{D42A27DB-BD31-4B8C-83A1-F6EECF244321}">
                <p14:modId xmlns:p14="http://schemas.microsoft.com/office/powerpoint/2010/main" val="367934110"/>
              </p:ext>
            </p:extLst>
          </p:nvPr>
        </p:nvGraphicFramePr>
        <p:xfrm>
          <a:off x="5648187" y="3720371"/>
          <a:ext cx="920619" cy="731520"/>
        </p:xfrm>
        <a:graphic>
          <a:graphicData uri="http://schemas.openxmlformats.org/drawingml/2006/table">
            <a:tbl>
              <a:tblPr firstRow="1" bandRow="1">
                <a:tableStyleId>{2D5ABB26-0587-4C30-8999-92F81FD0307C}</a:tableStyleId>
              </a:tblPr>
              <a:tblGrid>
                <a:gridCol w="920619">
                  <a:extLst>
                    <a:ext uri="{9D8B030D-6E8A-4147-A177-3AD203B41FA5}">
                      <a16:colId xmlns:a16="http://schemas.microsoft.com/office/drawing/2014/main" val="20000"/>
                    </a:ext>
                  </a:extLst>
                </a:gridCol>
              </a:tblGrid>
              <a:tr h="211235">
                <a:tc>
                  <a:txBody>
                    <a:bodyPr/>
                    <a:lstStyle/>
                    <a:p>
                      <a:pPr algn="r"/>
                      <a:r>
                        <a:rPr lang="en-US" dirty="0">
                          <a:latin typeface="Consolas" panose="020B0609020204030204" pitchFamily="49" charset="0"/>
                        </a:rPr>
                        <a:t>3</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11235">
                <a:tc>
                  <a:txBody>
                    <a:bodyPr/>
                    <a:lstStyle/>
                    <a:p>
                      <a:pPr algn="r"/>
                      <a:r>
                        <a:rPr lang="en-US" dirty="0">
                          <a:latin typeface="Consolas" panose="020B0609020204030204" pitchFamily="49" charset="0"/>
                        </a:rPr>
                        <a:t>5</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aphicFrame>
        <p:nvGraphicFramePr>
          <p:cNvPr id="31" name="Table 30"/>
          <p:cNvGraphicFramePr>
            <a:graphicFrameLocks noGrp="1"/>
          </p:cNvGraphicFramePr>
          <p:nvPr>
            <p:extLst>
              <p:ext uri="{D42A27DB-BD31-4B8C-83A1-F6EECF244321}">
                <p14:modId xmlns:p14="http://schemas.microsoft.com/office/powerpoint/2010/main" val="1781600462"/>
              </p:ext>
            </p:extLst>
          </p:nvPr>
        </p:nvGraphicFramePr>
        <p:xfrm>
          <a:off x="5648187" y="3720371"/>
          <a:ext cx="920619" cy="731520"/>
        </p:xfrm>
        <a:graphic>
          <a:graphicData uri="http://schemas.openxmlformats.org/drawingml/2006/table">
            <a:tbl>
              <a:tblPr firstRow="1" bandRow="1">
                <a:tableStyleId>{2D5ABB26-0587-4C30-8999-92F81FD0307C}</a:tableStyleId>
              </a:tblPr>
              <a:tblGrid>
                <a:gridCol w="920619">
                  <a:extLst>
                    <a:ext uri="{9D8B030D-6E8A-4147-A177-3AD203B41FA5}">
                      <a16:colId xmlns:a16="http://schemas.microsoft.com/office/drawing/2014/main" val="20000"/>
                    </a:ext>
                  </a:extLst>
                </a:gridCol>
              </a:tblGrid>
              <a:tr h="211235">
                <a:tc>
                  <a:txBody>
                    <a:bodyPr/>
                    <a:lstStyle/>
                    <a:p>
                      <a:pPr algn="r"/>
                      <a:r>
                        <a:rPr lang="en-US" dirty="0">
                          <a:solidFill>
                            <a:srgbClr val="FF0000"/>
                          </a:solidFill>
                          <a:latin typeface="Consolas" panose="020B0609020204030204" pitchFamily="49" charset="0"/>
                        </a:rPr>
                        <a:t>8</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11235">
                <a:tc>
                  <a:txBody>
                    <a:bodyPr/>
                    <a:lstStyle/>
                    <a:p>
                      <a:pPr algn="r"/>
                      <a:r>
                        <a:rPr lang="en-US" dirty="0">
                          <a:latin typeface="Consolas" panose="020B0609020204030204" pitchFamily="49" charset="0"/>
                        </a:rPr>
                        <a:t>5</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aphicFrame>
        <p:nvGraphicFramePr>
          <p:cNvPr id="32" name="Table 31"/>
          <p:cNvGraphicFramePr>
            <a:graphicFrameLocks noGrp="1"/>
          </p:cNvGraphicFramePr>
          <p:nvPr>
            <p:extLst>
              <p:ext uri="{D42A27DB-BD31-4B8C-83A1-F6EECF244321}">
                <p14:modId xmlns:p14="http://schemas.microsoft.com/office/powerpoint/2010/main" val="3935150175"/>
              </p:ext>
            </p:extLst>
          </p:nvPr>
        </p:nvGraphicFramePr>
        <p:xfrm>
          <a:off x="5648187" y="3720371"/>
          <a:ext cx="920619" cy="731520"/>
        </p:xfrm>
        <a:graphic>
          <a:graphicData uri="http://schemas.openxmlformats.org/drawingml/2006/table">
            <a:tbl>
              <a:tblPr firstRow="1" bandRow="1">
                <a:tableStyleId>{2D5ABB26-0587-4C30-8999-92F81FD0307C}</a:tableStyleId>
              </a:tblPr>
              <a:tblGrid>
                <a:gridCol w="920619">
                  <a:extLst>
                    <a:ext uri="{9D8B030D-6E8A-4147-A177-3AD203B41FA5}">
                      <a16:colId xmlns:a16="http://schemas.microsoft.com/office/drawing/2014/main" val="20000"/>
                    </a:ext>
                  </a:extLst>
                </a:gridCol>
              </a:tblGrid>
              <a:tr h="211235">
                <a:tc>
                  <a:txBody>
                    <a:bodyPr/>
                    <a:lstStyle/>
                    <a:p>
                      <a:pPr algn="r"/>
                      <a:r>
                        <a:rPr lang="en-US" dirty="0">
                          <a:latin typeface="Consolas" panose="020B0609020204030204" pitchFamily="49" charset="0"/>
                        </a:rPr>
                        <a:t>8</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11235">
                <a:tc>
                  <a:txBody>
                    <a:bodyPr/>
                    <a:lstStyle/>
                    <a:p>
                      <a:pPr algn="r"/>
                      <a:r>
                        <a:rPr lang="en-US" dirty="0">
                          <a:solidFill>
                            <a:srgbClr val="FF0000"/>
                          </a:solidFill>
                          <a:latin typeface="Consolas" panose="020B0609020204030204" pitchFamily="49" charset="0"/>
                        </a:rPr>
                        <a:t>13</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aphicFrame>
        <p:nvGraphicFramePr>
          <p:cNvPr id="33" name="Table 32"/>
          <p:cNvGraphicFramePr>
            <a:graphicFrameLocks noGrp="1"/>
          </p:cNvGraphicFramePr>
          <p:nvPr>
            <p:extLst>
              <p:ext uri="{D42A27DB-BD31-4B8C-83A1-F6EECF244321}">
                <p14:modId xmlns:p14="http://schemas.microsoft.com/office/powerpoint/2010/main" val="2168589366"/>
              </p:ext>
            </p:extLst>
          </p:nvPr>
        </p:nvGraphicFramePr>
        <p:xfrm>
          <a:off x="5648187" y="3720371"/>
          <a:ext cx="920619" cy="731520"/>
        </p:xfrm>
        <a:graphic>
          <a:graphicData uri="http://schemas.openxmlformats.org/drawingml/2006/table">
            <a:tbl>
              <a:tblPr firstRow="1" bandRow="1">
                <a:tableStyleId>{2D5ABB26-0587-4C30-8999-92F81FD0307C}</a:tableStyleId>
              </a:tblPr>
              <a:tblGrid>
                <a:gridCol w="920619">
                  <a:extLst>
                    <a:ext uri="{9D8B030D-6E8A-4147-A177-3AD203B41FA5}">
                      <a16:colId xmlns:a16="http://schemas.microsoft.com/office/drawing/2014/main" val="20000"/>
                    </a:ext>
                  </a:extLst>
                </a:gridCol>
              </a:tblGrid>
              <a:tr h="211235">
                <a:tc>
                  <a:txBody>
                    <a:bodyPr/>
                    <a:lstStyle/>
                    <a:p>
                      <a:pPr algn="r"/>
                      <a:r>
                        <a:rPr lang="en-US" dirty="0">
                          <a:solidFill>
                            <a:srgbClr val="FF0000"/>
                          </a:solidFill>
                          <a:latin typeface="Consolas" panose="020B0609020204030204" pitchFamily="49" charset="0"/>
                        </a:rPr>
                        <a:t>21</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11235">
                <a:tc>
                  <a:txBody>
                    <a:bodyPr/>
                    <a:lstStyle/>
                    <a:p>
                      <a:pPr algn="r"/>
                      <a:r>
                        <a:rPr lang="en-US" dirty="0">
                          <a:latin typeface="Consolas" panose="020B0609020204030204" pitchFamily="49" charset="0"/>
                        </a:rPr>
                        <a:t>13</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aphicFrame>
        <p:nvGraphicFramePr>
          <p:cNvPr id="34" name="Table 33"/>
          <p:cNvGraphicFramePr>
            <a:graphicFrameLocks noGrp="1"/>
          </p:cNvGraphicFramePr>
          <p:nvPr>
            <p:extLst>
              <p:ext uri="{D42A27DB-BD31-4B8C-83A1-F6EECF244321}">
                <p14:modId xmlns:p14="http://schemas.microsoft.com/office/powerpoint/2010/main" val="1188729942"/>
              </p:ext>
            </p:extLst>
          </p:nvPr>
        </p:nvGraphicFramePr>
        <p:xfrm>
          <a:off x="5648187" y="3720371"/>
          <a:ext cx="920619" cy="731520"/>
        </p:xfrm>
        <a:graphic>
          <a:graphicData uri="http://schemas.openxmlformats.org/drawingml/2006/table">
            <a:tbl>
              <a:tblPr firstRow="1" bandRow="1">
                <a:tableStyleId>{2D5ABB26-0587-4C30-8999-92F81FD0307C}</a:tableStyleId>
              </a:tblPr>
              <a:tblGrid>
                <a:gridCol w="920619">
                  <a:extLst>
                    <a:ext uri="{9D8B030D-6E8A-4147-A177-3AD203B41FA5}">
                      <a16:colId xmlns:a16="http://schemas.microsoft.com/office/drawing/2014/main" val="20000"/>
                    </a:ext>
                  </a:extLst>
                </a:gridCol>
              </a:tblGrid>
              <a:tr h="211235">
                <a:tc>
                  <a:txBody>
                    <a:bodyPr/>
                    <a:lstStyle/>
                    <a:p>
                      <a:pPr algn="r"/>
                      <a:r>
                        <a:rPr lang="en-US" dirty="0">
                          <a:latin typeface="Consolas" panose="020B0609020204030204" pitchFamily="49" charset="0"/>
                        </a:rPr>
                        <a:t>21</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11235">
                <a:tc>
                  <a:txBody>
                    <a:bodyPr/>
                    <a:lstStyle/>
                    <a:p>
                      <a:pPr algn="r"/>
                      <a:r>
                        <a:rPr lang="en-US" dirty="0">
                          <a:solidFill>
                            <a:srgbClr val="FF0000"/>
                          </a:solidFill>
                          <a:latin typeface="Consolas" panose="020B0609020204030204" pitchFamily="49" charset="0"/>
                        </a:rPr>
                        <a:t>34</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aphicFrame>
        <p:nvGraphicFramePr>
          <p:cNvPr id="35" name="Table 34"/>
          <p:cNvGraphicFramePr>
            <a:graphicFrameLocks noGrp="1"/>
          </p:cNvGraphicFramePr>
          <p:nvPr>
            <p:extLst>
              <p:ext uri="{D42A27DB-BD31-4B8C-83A1-F6EECF244321}">
                <p14:modId xmlns:p14="http://schemas.microsoft.com/office/powerpoint/2010/main" val="2572178632"/>
              </p:ext>
            </p:extLst>
          </p:nvPr>
        </p:nvGraphicFramePr>
        <p:xfrm>
          <a:off x="5648187" y="3720371"/>
          <a:ext cx="920619" cy="731520"/>
        </p:xfrm>
        <a:graphic>
          <a:graphicData uri="http://schemas.openxmlformats.org/drawingml/2006/table">
            <a:tbl>
              <a:tblPr firstRow="1" bandRow="1">
                <a:tableStyleId>{2D5ABB26-0587-4C30-8999-92F81FD0307C}</a:tableStyleId>
              </a:tblPr>
              <a:tblGrid>
                <a:gridCol w="920619">
                  <a:extLst>
                    <a:ext uri="{9D8B030D-6E8A-4147-A177-3AD203B41FA5}">
                      <a16:colId xmlns:a16="http://schemas.microsoft.com/office/drawing/2014/main" val="20000"/>
                    </a:ext>
                  </a:extLst>
                </a:gridCol>
              </a:tblGrid>
              <a:tr h="211235">
                <a:tc>
                  <a:txBody>
                    <a:bodyPr/>
                    <a:lstStyle/>
                    <a:p>
                      <a:pPr algn="r"/>
                      <a:r>
                        <a:rPr lang="en-US" dirty="0">
                          <a:solidFill>
                            <a:srgbClr val="FF0000"/>
                          </a:solidFill>
                          <a:latin typeface="Consolas" panose="020B0609020204030204" pitchFamily="49" charset="0"/>
                        </a:rPr>
                        <a:t>55</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11235">
                <a:tc>
                  <a:txBody>
                    <a:bodyPr/>
                    <a:lstStyle/>
                    <a:p>
                      <a:pPr algn="r"/>
                      <a:r>
                        <a:rPr lang="en-US" dirty="0">
                          <a:latin typeface="Consolas" panose="020B0609020204030204" pitchFamily="49" charset="0"/>
                        </a:rPr>
                        <a:t>34</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aphicFrame>
        <p:nvGraphicFramePr>
          <p:cNvPr id="36" name="Table 35"/>
          <p:cNvGraphicFramePr>
            <a:graphicFrameLocks noGrp="1"/>
          </p:cNvGraphicFramePr>
          <p:nvPr>
            <p:extLst>
              <p:ext uri="{D42A27DB-BD31-4B8C-83A1-F6EECF244321}">
                <p14:modId xmlns:p14="http://schemas.microsoft.com/office/powerpoint/2010/main" val="3434322356"/>
              </p:ext>
            </p:extLst>
          </p:nvPr>
        </p:nvGraphicFramePr>
        <p:xfrm>
          <a:off x="5648187" y="3720371"/>
          <a:ext cx="920619" cy="731520"/>
        </p:xfrm>
        <a:graphic>
          <a:graphicData uri="http://schemas.openxmlformats.org/drawingml/2006/table">
            <a:tbl>
              <a:tblPr firstRow="1" bandRow="1">
                <a:tableStyleId>{2D5ABB26-0587-4C30-8999-92F81FD0307C}</a:tableStyleId>
              </a:tblPr>
              <a:tblGrid>
                <a:gridCol w="920619">
                  <a:extLst>
                    <a:ext uri="{9D8B030D-6E8A-4147-A177-3AD203B41FA5}">
                      <a16:colId xmlns:a16="http://schemas.microsoft.com/office/drawing/2014/main" val="20000"/>
                    </a:ext>
                  </a:extLst>
                </a:gridCol>
              </a:tblGrid>
              <a:tr h="211235">
                <a:tc>
                  <a:txBody>
                    <a:bodyPr/>
                    <a:lstStyle/>
                    <a:p>
                      <a:pPr algn="r"/>
                      <a:r>
                        <a:rPr lang="en-US" dirty="0">
                          <a:latin typeface="Consolas" panose="020B0609020204030204" pitchFamily="49" charset="0"/>
                        </a:rPr>
                        <a:t>55</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11235">
                <a:tc>
                  <a:txBody>
                    <a:bodyPr/>
                    <a:lstStyle/>
                    <a:p>
                      <a:pPr algn="r"/>
                      <a:r>
                        <a:rPr lang="en-US" dirty="0">
                          <a:solidFill>
                            <a:srgbClr val="FF0000"/>
                          </a:solidFill>
                          <a:latin typeface="Consolas" panose="020B0609020204030204" pitchFamily="49" charset="0"/>
                        </a:rPr>
                        <a:t>89</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aphicFrame>
        <p:nvGraphicFramePr>
          <p:cNvPr id="37" name="Table 36"/>
          <p:cNvGraphicFramePr>
            <a:graphicFrameLocks noGrp="1"/>
          </p:cNvGraphicFramePr>
          <p:nvPr>
            <p:extLst>
              <p:ext uri="{D42A27DB-BD31-4B8C-83A1-F6EECF244321}">
                <p14:modId xmlns:p14="http://schemas.microsoft.com/office/powerpoint/2010/main" val="2105495795"/>
              </p:ext>
            </p:extLst>
          </p:nvPr>
        </p:nvGraphicFramePr>
        <p:xfrm>
          <a:off x="5648187" y="3720371"/>
          <a:ext cx="920619" cy="731520"/>
        </p:xfrm>
        <a:graphic>
          <a:graphicData uri="http://schemas.openxmlformats.org/drawingml/2006/table">
            <a:tbl>
              <a:tblPr firstRow="1" bandRow="1">
                <a:tableStyleId>{2D5ABB26-0587-4C30-8999-92F81FD0307C}</a:tableStyleId>
              </a:tblPr>
              <a:tblGrid>
                <a:gridCol w="920619">
                  <a:extLst>
                    <a:ext uri="{9D8B030D-6E8A-4147-A177-3AD203B41FA5}">
                      <a16:colId xmlns:a16="http://schemas.microsoft.com/office/drawing/2014/main" val="20000"/>
                    </a:ext>
                  </a:extLst>
                </a:gridCol>
              </a:tblGrid>
              <a:tr h="211235">
                <a:tc>
                  <a:txBody>
                    <a:bodyPr/>
                    <a:lstStyle/>
                    <a:p>
                      <a:pPr algn="r"/>
                      <a:r>
                        <a:rPr lang="en-US" dirty="0">
                          <a:solidFill>
                            <a:srgbClr val="FF0000"/>
                          </a:solidFill>
                          <a:latin typeface="Consolas" panose="020B0609020204030204" pitchFamily="49" charset="0"/>
                        </a:rPr>
                        <a:t>144</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11235">
                <a:tc>
                  <a:txBody>
                    <a:bodyPr/>
                    <a:lstStyle/>
                    <a:p>
                      <a:pPr algn="r"/>
                      <a:r>
                        <a:rPr lang="en-US" dirty="0">
                          <a:latin typeface="Consolas" panose="020B0609020204030204" pitchFamily="49" charset="0"/>
                        </a:rPr>
                        <a:t>89</a:t>
                      </a:r>
                      <a:endParaRPr lang="en-CA" dirty="0">
                        <a:latin typeface="Consolas" panose="020B06090202040302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43" name="Rounded Rectangle 42"/>
          <p:cNvSpPr/>
          <p:nvPr/>
        </p:nvSpPr>
        <p:spPr>
          <a:xfrm>
            <a:off x="1503116" y="2164702"/>
            <a:ext cx="3507423" cy="32657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5" name="Rounded Rectangle 44"/>
          <p:cNvSpPr/>
          <p:nvPr/>
        </p:nvSpPr>
        <p:spPr>
          <a:xfrm>
            <a:off x="1503116" y="2656115"/>
            <a:ext cx="4664419" cy="88951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6" name="Rounded Rectangle 45"/>
          <p:cNvSpPr/>
          <p:nvPr/>
        </p:nvSpPr>
        <p:spPr>
          <a:xfrm>
            <a:off x="1503116" y="3797561"/>
            <a:ext cx="2332209" cy="2861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0" name="Audio 4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9938" y="6103938"/>
            <a:ext cx="609600" cy="609600"/>
          </a:xfrm>
          <a:prstGeom prst="rect">
            <a:avLst/>
          </a:prstGeom>
        </p:spPr>
      </p:pic>
    </p:spTree>
    <p:custDataLst>
      <p:tags r:id="rId1"/>
    </p:custDataLst>
    <p:extLst>
      <p:ext uri="{BB962C8B-B14F-4D97-AF65-F5344CB8AC3E}">
        <p14:creationId xmlns:p14="http://schemas.microsoft.com/office/powerpoint/2010/main" val="1371598076"/>
      </p:ext>
    </p:extLst>
  </p:cSld>
  <p:clrMapOvr>
    <a:masterClrMapping/>
  </p:clrMapOvr>
  <mc:AlternateContent xmlns:mc="http://schemas.openxmlformats.org/markup-compatibility/2006" xmlns:p14="http://schemas.microsoft.com/office/powerpoint/2010/main">
    <mc:Choice Requires="p14">
      <p:transition spd="slow" p14:dur="2000" advTm="268519"/>
    </mc:Choice>
    <mc:Fallback xmlns="">
      <p:transition spd="slow" advTm="2685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43"/>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4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45"/>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4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26"/>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27"/>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28"/>
                                        </p:tgtEl>
                                        <p:attrNameLst>
                                          <p:attrName>style.visibility</p:attrName>
                                        </p:attrNameLst>
                                      </p:cBhvr>
                                      <p:to>
                                        <p:strVal val="hidden"/>
                                      </p:to>
                                    </p:set>
                                  </p:childTnLst>
                                </p:cTn>
                              </p:par>
                              <p:par>
                                <p:cTn id="51" presetID="1" presetClass="entr" presetSubtype="0" fill="hold" nodeType="with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nodeType="clickEffect">
                                  <p:stCondLst>
                                    <p:cond delay="0"/>
                                  </p:stCondLst>
                                  <p:childTnLst>
                                    <p:set>
                                      <p:cBhvr>
                                        <p:cTn id="56" dur="1" fill="hold">
                                          <p:stCondLst>
                                            <p:cond delay="0"/>
                                          </p:stCondLst>
                                        </p:cTn>
                                        <p:tgtEl>
                                          <p:spTgt spid="29"/>
                                        </p:tgtEl>
                                        <p:attrNameLst>
                                          <p:attrName>style.visibility</p:attrName>
                                        </p:attrNameLst>
                                      </p:cBhvr>
                                      <p:to>
                                        <p:strVal val="hidden"/>
                                      </p:to>
                                    </p:set>
                                  </p:childTnLst>
                                </p:cTn>
                              </p:par>
                              <p:par>
                                <p:cTn id="57" presetID="1" presetClass="entr" presetSubtype="0" fill="hold" nodeType="with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30"/>
                                        </p:tgtEl>
                                        <p:attrNameLst>
                                          <p:attrName>style.visibility</p:attrName>
                                        </p:attrNameLst>
                                      </p:cBhvr>
                                      <p:to>
                                        <p:strVal val="hidden"/>
                                      </p:to>
                                    </p:set>
                                  </p:childTnLst>
                                </p:cTn>
                              </p:par>
                              <p:par>
                                <p:cTn id="63" presetID="1" presetClass="entr" presetSubtype="0" fill="hold" nodeType="withEffect">
                                  <p:stCondLst>
                                    <p:cond delay="0"/>
                                  </p:stCondLst>
                                  <p:childTnLst>
                                    <p:set>
                                      <p:cBhvr>
                                        <p:cTn id="64" dur="1" fill="hold">
                                          <p:stCondLst>
                                            <p:cond delay="0"/>
                                          </p:stCondLst>
                                        </p:cTn>
                                        <p:tgtEl>
                                          <p:spTgt spid="31"/>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nodeType="clickEffect">
                                  <p:stCondLst>
                                    <p:cond delay="0"/>
                                  </p:stCondLst>
                                  <p:childTnLst>
                                    <p:set>
                                      <p:cBhvr>
                                        <p:cTn id="68" dur="1" fill="hold">
                                          <p:stCondLst>
                                            <p:cond delay="0"/>
                                          </p:stCondLst>
                                        </p:cTn>
                                        <p:tgtEl>
                                          <p:spTgt spid="31"/>
                                        </p:tgtEl>
                                        <p:attrNameLst>
                                          <p:attrName>style.visibility</p:attrName>
                                        </p:attrNameLst>
                                      </p:cBhvr>
                                      <p:to>
                                        <p:strVal val="hidden"/>
                                      </p:to>
                                    </p:set>
                                  </p:childTnLst>
                                </p:cTn>
                              </p:par>
                              <p:par>
                                <p:cTn id="69" presetID="1" presetClass="entr" presetSubtype="0" fill="hold" nodeType="withEffect">
                                  <p:stCondLst>
                                    <p:cond delay="0"/>
                                  </p:stCondLst>
                                  <p:childTnLst>
                                    <p:set>
                                      <p:cBhvr>
                                        <p:cTn id="70" dur="1" fill="hold">
                                          <p:stCondLst>
                                            <p:cond delay="0"/>
                                          </p:stCondLst>
                                        </p:cTn>
                                        <p:tgtEl>
                                          <p:spTgt spid="3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nodeType="clickEffect">
                                  <p:stCondLst>
                                    <p:cond delay="0"/>
                                  </p:stCondLst>
                                  <p:childTnLst>
                                    <p:set>
                                      <p:cBhvr>
                                        <p:cTn id="74" dur="1" fill="hold">
                                          <p:stCondLst>
                                            <p:cond delay="0"/>
                                          </p:stCondLst>
                                        </p:cTn>
                                        <p:tgtEl>
                                          <p:spTgt spid="32"/>
                                        </p:tgtEl>
                                        <p:attrNameLst>
                                          <p:attrName>style.visibility</p:attrName>
                                        </p:attrNameLst>
                                      </p:cBhvr>
                                      <p:to>
                                        <p:strVal val="hidden"/>
                                      </p:to>
                                    </p:set>
                                  </p:childTnLst>
                                </p:cTn>
                              </p:par>
                              <p:par>
                                <p:cTn id="75" presetID="1" presetClass="entr" presetSubtype="0" fill="hold" nodeType="withEffect">
                                  <p:stCondLst>
                                    <p:cond delay="0"/>
                                  </p:stCondLst>
                                  <p:childTnLst>
                                    <p:set>
                                      <p:cBhvr>
                                        <p:cTn id="76" dur="1" fill="hold">
                                          <p:stCondLst>
                                            <p:cond delay="0"/>
                                          </p:stCondLst>
                                        </p:cTn>
                                        <p:tgtEl>
                                          <p:spTgt spid="33"/>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nodeType="clickEffect">
                                  <p:stCondLst>
                                    <p:cond delay="0"/>
                                  </p:stCondLst>
                                  <p:childTnLst>
                                    <p:set>
                                      <p:cBhvr>
                                        <p:cTn id="80" dur="1" fill="hold">
                                          <p:stCondLst>
                                            <p:cond delay="0"/>
                                          </p:stCondLst>
                                        </p:cTn>
                                        <p:tgtEl>
                                          <p:spTgt spid="33"/>
                                        </p:tgtEl>
                                        <p:attrNameLst>
                                          <p:attrName>style.visibility</p:attrName>
                                        </p:attrNameLst>
                                      </p:cBhvr>
                                      <p:to>
                                        <p:strVal val="hidden"/>
                                      </p:to>
                                    </p:set>
                                  </p:childTnLst>
                                </p:cTn>
                              </p:par>
                              <p:par>
                                <p:cTn id="81" presetID="1" presetClass="entr" presetSubtype="0" fill="hold" nodeType="withEffect">
                                  <p:stCondLst>
                                    <p:cond delay="0"/>
                                  </p:stCondLst>
                                  <p:childTnLst>
                                    <p:set>
                                      <p:cBhvr>
                                        <p:cTn id="82" dur="1" fill="hold">
                                          <p:stCondLst>
                                            <p:cond delay="0"/>
                                          </p:stCondLst>
                                        </p:cTn>
                                        <p:tgtEl>
                                          <p:spTgt spid="3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nodeType="clickEffect">
                                  <p:stCondLst>
                                    <p:cond delay="0"/>
                                  </p:stCondLst>
                                  <p:childTnLst>
                                    <p:set>
                                      <p:cBhvr>
                                        <p:cTn id="86" dur="1" fill="hold">
                                          <p:stCondLst>
                                            <p:cond delay="0"/>
                                          </p:stCondLst>
                                        </p:cTn>
                                        <p:tgtEl>
                                          <p:spTgt spid="34"/>
                                        </p:tgtEl>
                                        <p:attrNameLst>
                                          <p:attrName>style.visibility</p:attrName>
                                        </p:attrNameLst>
                                      </p:cBhvr>
                                      <p:to>
                                        <p:strVal val="hidden"/>
                                      </p:to>
                                    </p:set>
                                  </p:childTnLst>
                                </p:cTn>
                              </p:par>
                              <p:par>
                                <p:cTn id="87" presetID="1" presetClass="entr" presetSubtype="0" fill="hold" nodeType="withEffect">
                                  <p:stCondLst>
                                    <p:cond delay="0"/>
                                  </p:stCondLst>
                                  <p:childTnLst>
                                    <p:set>
                                      <p:cBhvr>
                                        <p:cTn id="88" dur="1" fill="hold">
                                          <p:stCondLst>
                                            <p:cond delay="0"/>
                                          </p:stCondLst>
                                        </p:cTn>
                                        <p:tgtEl>
                                          <p:spTgt spid="35"/>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xit" presetSubtype="0" fill="hold" nodeType="clickEffect">
                                  <p:stCondLst>
                                    <p:cond delay="0"/>
                                  </p:stCondLst>
                                  <p:childTnLst>
                                    <p:set>
                                      <p:cBhvr>
                                        <p:cTn id="92" dur="1" fill="hold">
                                          <p:stCondLst>
                                            <p:cond delay="0"/>
                                          </p:stCondLst>
                                        </p:cTn>
                                        <p:tgtEl>
                                          <p:spTgt spid="35"/>
                                        </p:tgtEl>
                                        <p:attrNameLst>
                                          <p:attrName>style.visibility</p:attrName>
                                        </p:attrNameLst>
                                      </p:cBhvr>
                                      <p:to>
                                        <p:strVal val="hidden"/>
                                      </p:to>
                                    </p:set>
                                  </p:childTnLst>
                                </p:cTn>
                              </p:par>
                              <p:par>
                                <p:cTn id="93" presetID="1" presetClass="entr" presetSubtype="0" fill="hold" nodeType="withEffect">
                                  <p:stCondLst>
                                    <p:cond delay="0"/>
                                  </p:stCondLst>
                                  <p:childTnLst>
                                    <p:set>
                                      <p:cBhvr>
                                        <p:cTn id="94" dur="1" fill="hold">
                                          <p:stCondLst>
                                            <p:cond delay="0"/>
                                          </p:stCondLst>
                                        </p:cTn>
                                        <p:tgtEl>
                                          <p:spTgt spid="36"/>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nodeType="clickEffect">
                                  <p:stCondLst>
                                    <p:cond delay="0"/>
                                  </p:stCondLst>
                                  <p:childTnLst>
                                    <p:set>
                                      <p:cBhvr>
                                        <p:cTn id="98" dur="1" fill="hold">
                                          <p:stCondLst>
                                            <p:cond delay="0"/>
                                          </p:stCondLst>
                                        </p:cTn>
                                        <p:tgtEl>
                                          <p:spTgt spid="36"/>
                                        </p:tgtEl>
                                        <p:attrNameLst>
                                          <p:attrName>style.visibility</p:attrName>
                                        </p:attrNameLst>
                                      </p:cBhvr>
                                      <p:to>
                                        <p:strVal val="hidden"/>
                                      </p:to>
                                    </p:set>
                                  </p:childTnLst>
                                </p:cTn>
                              </p:par>
                              <p:par>
                                <p:cTn id="99" presetID="1" presetClass="entr" presetSubtype="0" fill="hold" nodeType="withEffect">
                                  <p:stCondLst>
                                    <p:cond delay="0"/>
                                  </p:stCondLst>
                                  <p:childTnLst>
                                    <p:set>
                                      <p:cBhvr>
                                        <p:cTn id="10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1" fill="hold" display="0">
                  <p:stCondLst>
                    <p:cond delay="indefinite"/>
                  </p:stCondLst>
                  <p:endCondLst>
                    <p:cond evt="onStopAudio" delay="0">
                      <p:tgtEl>
                        <p:sldTgt/>
                      </p:tgtEl>
                    </p:cond>
                  </p:endCondLst>
                </p:cTn>
                <p:tgtEl>
                  <p:spTgt spid="50"/>
                </p:tgtEl>
              </p:cMediaNode>
            </p:audio>
          </p:childTnLst>
        </p:cTn>
      </p:par>
    </p:tnLst>
    <p:bldLst>
      <p:bldP spid="5" grpId="0"/>
      <p:bldP spid="43" grpId="0" animBg="1"/>
      <p:bldP spid="43" grpId="1" animBg="1"/>
      <p:bldP spid="45" grpId="0" animBg="1"/>
      <p:bldP spid="45" grpId="1" animBg="1"/>
      <p:bldP spid="46" grpId="0" animBg="1"/>
      <p:bldP spid="46"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Fibonacci numbers</a:t>
            </a:r>
          </a:p>
        </p:txBody>
      </p:sp>
      <p:sp>
        <p:nvSpPr>
          <p:cNvPr id="3" name="Content Placeholder 2"/>
          <p:cNvSpPr>
            <a:spLocks noGrp="1"/>
          </p:cNvSpPr>
          <p:nvPr>
            <p:ph idx="1"/>
          </p:nvPr>
        </p:nvSpPr>
        <p:spPr/>
        <p:txBody>
          <a:bodyPr>
            <a:normAutofit lnSpcReduction="10000"/>
          </a:bodyPr>
          <a:lstStyle/>
          <a:p>
            <a:r>
              <a:rPr lang="en-US" dirty="0"/>
              <a:t>If we try calculating the Fibonacci numbers from </a:t>
            </a:r>
            <a:r>
              <a:rPr lang="en-US" i="1" dirty="0">
                <a:latin typeface="Times New Roman" panose="02020603050405020304" pitchFamily="18" charset="0"/>
                <a:cs typeface="Times New Roman" panose="02020603050405020304" pitchFamily="18" charset="0"/>
              </a:rPr>
              <a:t>F</a:t>
            </a:r>
            <a:r>
              <a:rPr lang="en-US" dirty="0">
                <a:latin typeface="Times New Roman" panose="02020603050405020304" pitchFamily="18" charset="0"/>
                <a:cs typeface="Times New Roman" panose="02020603050405020304" pitchFamily="18" charset="0"/>
              </a:rPr>
              <a:t>(0)</a:t>
            </a:r>
            <a:r>
              <a:rPr lang="en-US" dirty="0"/>
              <a:t> to </a:t>
            </a:r>
            <a:r>
              <a:rPr lang="en-US" i="1" dirty="0">
                <a:latin typeface="Times New Roman" panose="02020603050405020304" pitchFamily="18" charset="0"/>
                <a:cs typeface="Times New Roman" panose="02020603050405020304" pitchFamily="18" charset="0"/>
              </a:rPr>
              <a:t>F</a:t>
            </a:r>
            <a:r>
              <a:rPr lang="en-US" dirty="0">
                <a:latin typeface="Times New Roman" panose="02020603050405020304" pitchFamily="18" charset="0"/>
                <a:cs typeface="Times New Roman" panose="02020603050405020304" pitchFamily="18" charset="0"/>
              </a:rPr>
              <a:t>(47)</a:t>
            </a:r>
            <a:r>
              <a:rPr lang="en-US" dirty="0"/>
              <a:t>,</a:t>
            </a:r>
          </a:p>
          <a:p>
            <a:pPr marL="0" indent="0">
              <a:buNone/>
            </a:pPr>
            <a:r>
              <a:rPr lang="en-US" dirty="0"/>
              <a:t>	here are the following times:</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r>
              <a:rPr lang="en-US" dirty="0"/>
              <a:t>In your course on algorithms,</a:t>
            </a:r>
          </a:p>
          <a:p>
            <a:pPr marL="0" indent="0">
              <a:buNone/>
            </a:pPr>
            <a:r>
              <a:rPr lang="en-US" dirty="0"/>
              <a:t>	you will learn about </a:t>
            </a:r>
            <a:r>
              <a:rPr lang="en-US" i="1" dirty="0"/>
              <a:t>dynamic programming </a:t>
            </a:r>
            <a:r>
              <a:rPr lang="en-US" dirty="0"/>
              <a:t>or </a:t>
            </a:r>
            <a:r>
              <a:rPr lang="en-US" i="1" dirty="0" err="1"/>
              <a:t>memoization</a:t>
            </a:r>
            <a:endParaRPr lang="en-US" dirty="0"/>
          </a:p>
          <a:p>
            <a:pPr lvl="1"/>
            <a:r>
              <a:rPr lang="en-US" dirty="0"/>
              <a:t>This algorithm design technique can significantly improve the run-time of recursive implementations</a:t>
            </a:r>
          </a:p>
          <a:p>
            <a:pPr marL="0" indent="0">
              <a:buNone/>
            </a:pP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655780861"/>
              </p:ext>
            </p:extLst>
          </p:nvPr>
        </p:nvGraphicFramePr>
        <p:xfrm>
          <a:off x="2009656" y="2358966"/>
          <a:ext cx="4798585" cy="1188720"/>
        </p:xfrm>
        <a:graphic>
          <a:graphicData uri="http://schemas.openxmlformats.org/drawingml/2006/table">
            <a:tbl>
              <a:tblPr firstRow="1" bandRow="1">
                <a:tableStyleId>{2D5ABB26-0587-4C30-8999-92F81FD0307C}</a:tableStyleId>
              </a:tblPr>
              <a:tblGrid>
                <a:gridCol w="3410051">
                  <a:extLst>
                    <a:ext uri="{9D8B030D-6E8A-4147-A177-3AD203B41FA5}">
                      <a16:colId xmlns:a16="http://schemas.microsoft.com/office/drawing/2014/main" val="20000"/>
                    </a:ext>
                  </a:extLst>
                </a:gridCol>
                <a:gridCol w="1388534">
                  <a:extLst>
                    <a:ext uri="{9D8B030D-6E8A-4147-A177-3AD203B41FA5}">
                      <a16:colId xmlns:a16="http://schemas.microsoft.com/office/drawing/2014/main" val="20001"/>
                    </a:ext>
                  </a:extLst>
                </a:gridCol>
              </a:tblGrid>
              <a:tr h="370840">
                <a:tc>
                  <a:txBody>
                    <a:bodyPr/>
                    <a:lstStyle/>
                    <a:p>
                      <a:pPr algn="ctr"/>
                      <a:r>
                        <a:rPr lang="en-US" sz="2000" b="1" dirty="0">
                          <a:latin typeface="Georgia" panose="02040502050405020303" pitchFamily="18" charset="0"/>
                        </a:rPr>
                        <a:t>Implementation</a:t>
                      </a:r>
                      <a:endParaRPr lang="en-CA" sz="2000" b="1" dirty="0">
                        <a:latin typeface="Georgia" panose="02040502050405020303" pitchFamily="18"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latin typeface="Georgia" panose="02040502050405020303" pitchFamily="18" charset="0"/>
                        </a:rPr>
                        <a:t>Time (s)</a:t>
                      </a:r>
                      <a:endParaRPr lang="en-CA" sz="2000" b="1" dirty="0">
                        <a:latin typeface="Georgia" panose="02040502050405020303" pitchFamily="18"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r>
                        <a:rPr lang="en-US" sz="2000" dirty="0">
                          <a:latin typeface="Georgia" panose="02040502050405020303" pitchFamily="18" charset="0"/>
                        </a:rPr>
                        <a:t>Recursive</a:t>
                      </a:r>
                      <a:r>
                        <a:rPr lang="en-US" sz="2000" baseline="0" dirty="0">
                          <a:latin typeface="Georgia" panose="02040502050405020303" pitchFamily="18" charset="0"/>
                        </a:rPr>
                        <a:t> implementation</a:t>
                      </a:r>
                      <a:endParaRPr lang="en-CA" sz="2000" dirty="0">
                        <a:latin typeface="Georgia" panose="02040502050405020303" pitchFamily="18" charset="0"/>
                      </a:endParaRPr>
                    </a:p>
                  </a:txBody>
                  <a:tcPr>
                    <a:lnT w="12700" cap="flat" cmpd="sng" algn="ctr">
                      <a:solidFill>
                        <a:schemeClr val="tx1"/>
                      </a:solidFill>
                      <a:prstDash val="solid"/>
                      <a:round/>
                      <a:headEnd type="none" w="med" len="med"/>
                      <a:tailEnd type="none" w="med" len="med"/>
                    </a:lnT>
                  </a:tcPr>
                </a:tc>
                <a:tc>
                  <a:txBody>
                    <a:bodyPr/>
                    <a:lstStyle/>
                    <a:p>
                      <a:endParaRPr lang="en-CA" sz="2000" dirty="0">
                        <a:latin typeface="Times New Roman" panose="02020603050405020304" pitchFamily="18" charset="0"/>
                        <a:cs typeface="Times New Roman" panose="02020603050405020304" pitchFamily="18" charset="0"/>
                      </a:endParaRP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1"/>
                  </a:ext>
                </a:extLst>
              </a:tr>
              <a:tr h="370840">
                <a:tc>
                  <a:txBody>
                    <a:bodyPr/>
                    <a:lstStyle/>
                    <a:p>
                      <a:r>
                        <a:rPr lang="en-US" sz="2000" dirty="0">
                          <a:latin typeface="Georgia" panose="02040502050405020303" pitchFamily="18" charset="0"/>
                        </a:rPr>
                        <a:t>Iterative implementation</a:t>
                      </a:r>
                      <a:endParaRPr lang="en-CA" sz="2000" dirty="0">
                        <a:latin typeface="Georgia" panose="02040502050405020303" pitchFamily="18" charset="0"/>
                      </a:endParaRPr>
                    </a:p>
                  </a:txBody>
                  <a:tcPr>
                    <a:lnB w="12700" cap="flat" cmpd="sng" algn="ctr">
                      <a:solidFill>
                        <a:schemeClr val="tx1"/>
                      </a:solidFill>
                      <a:prstDash val="solid"/>
                      <a:round/>
                      <a:headEnd type="none" w="med" len="med"/>
                      <a:tailEnd type="none" w="med" len="med"/>
                    </a:lnB>
                  </a:tcPr>
                </a:tc>
                <a:tc>
                  <a:txBody>
                    <a:bodyPr/>
                    <a:lstStyle/>
                    <a:p>
                      <a:endParaRPr lang="en-CA" sz="2000" dirty="0">
                        <a:latin typeface="Times New Roman" panose="02020603050405020304" pitchFamily="18" charset="0"/>
                        <a:cs typeface="Times New Roman" panose="02020603050405020304" pitchFamily="18" charset="0"/>
                      </a:endParaRP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7" name="Rectangle 6"/>
          <p:cNvSpPr/>
          <p:nvPr/>
        </p:nvSpPr>
        <p:spPr>
          <a:xfrm>
            <a:off x="5616126" y="2759141"/>
            <a:ext cx="1018227" cy="400110"/>
          </a:xfrm>
          <a:prstGeom prst="rect">
            <a:avLst/>
          </a:prstGeom>
        </p:spPr>
        <p:txBody>
          <a:bodyPr wrap="none">
            <a:spAutoFit/>
          </a:bodyPr>
          <a:lstStyle/>
          <a:p>
            <a:r>
              <a:rPr lang="en-US" sz="2000" dirty="0">
                <a:latin typeface="Times New Roman" panose="02020603050405020304" pitchFamily="18" charset="0"/>
                <a:cs typeface="Times New Roman" panose="02020603050405020304" pitchFamily="18" charset="0"/>
              </a:rPr>
              <a:t>109.437</a:t>
            </a:r>
            <a:endParaRPr lang="en-CA" sz="2000" dirty="0"/>
          </a:p>
        </p:txBody>
      </p:sp>
      <p:sp>
        <p:nvSpPr>
          <p:cNvPr id="8" name="Rectangle 7"/>
          <p:cNvSpPr/>
          <p:nvPr/>
        </p:nvSpPr>
        <p:spPr>
          <a:xfrm>
            <a:off x="5872606" y="3156531"/>
            <a:ext cx="761747" cy="400110"/>
          </a:xfrm>
          <a:prstGeom prst="rect">
            <a:avLst/>
          </a:prstGeom>
        </p:spPr>
        <p:txBody>
          <a:bodyPr wrap="none">
            <a:spAutoFit/>
          </a:bodyPr>
          <a:lstStyle/>
          <a:p>
            <a:r>
              <a:rPr lang="en-US" sz="2000" dirty="0">
                <a:latin typeface="Times New Roman" panose="02020603050405020304" pitchFamily="18" charset="0"/>
                <a:cs typeface="Times New Roman" panose="02020603050405020304" pitchFamily="18" charset="0"/>
              </a:rPr>
              <a:t>0.015</a:t>
            </a:r>
            <a:endParaRPr lang="en-CA" sz="2000" dirty="0">
              <a:latin typeface="Times New Roman" panose="02020603050405020304" pitchFamily="18" charset="0"/>
              <a:cs typeface="Times New Roman" panose="02020603050405020304" pitchFamily="18" charset="0"/>
            </a:endParaRPr>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9938" y="6103938"/>
            <a:ext cx="609600" cy="609600"/>
          </a:xfrm>
          <a:prstGeom prst="rect">
            <a:avLst/>
          </a:prstGeom>
        </p:spPr>
      </p:pic>
    </p:spTree>
    <p:custDataLst>
      <p:tags r:id="rId1"/>
    </p:custDataLst>
    <p:extLst>
      <p:ext uri="{BB962C8B-B14F-4D97-AF65-F5344CB8AC3E}">
        <p14:creationId xmlns:p14="http://schemas.microsoft.com/office/powerpoint/2010/main" val="35369294"/>
      </p:ext>
    </p:extLst>
  </p:cSld>
  <p:clrMapOvr>
    <a:masterClrMapping/>
  </p:clrMapOvr>
  <mc:AlternateContent xmlns:mc="http://schemas.openxmlformats.org/markup-compatibility/2006" xmlns:p14="http://schemas.microsoft.com/office/powerpoint/2010/main">
    <mc:Choice Requires="p14">
      <p:transition spd="slow" p14:dur="2000" advTm="101239"/>
    </mc:Choice>
    <mc:Fallback xmlns="">
      <p:transition spd="slow" advTm="1012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9"/>
                </p:tgtEl>
              </p:cMediaNode>
            </p:audio>
          </p:childTnLst>
        </p:cTn>
      </p:par>
    </p:tnLst>
    <p:bldLst>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Fibonacci numbers</a:t>
            </a:r>
          </a:p>
        </p:txBody>
      </p:sp>
      <p:sp>
        <p:nvSpPr>
          <p:cNvPr id="3" name="Content Placeholder 2"/>
          <p:cNvSpPr>
            <a:spLocks noGrp="1"/>
          </p:cNvSpPr>
          <p:nvPr>
            <p:ph idx="1"/>
          </p:nvPr>
        </p:nvSpPr>
        <p:spPr/>
        <p:txBody>
          <a:bodyPr>
            <a:normAutofit lnSpcReduction="10000"/>
          </a:bodyPr>
          <a:lstStyle/>
          <a:p>
            <a:r>
              <a:rPr lang="en-US" dirty="0"/>
              <a:t>Mathematicians have come up with an alternative recursive definition of the Fibonacci numbers:</a:t>
            </a:r>
          </a:p>
          <a:p>
            <a:endParaRPr lang="en-US" dirty="0"/>
          </a:p>
          <a:p>
            <a:endParaRPr lang="en-US" dirty="0"/>
          </a:p>
          <a:p>
            <a:endParaRPr lang="en-US" dirty="0"/>
          </a:p>
          <a:p>
            <a:endParaRPr lang="en-US" dirty="0"/>
          </a:p>
          <a:p>
            <a:endParaRPr lang="en-US" dirty="0"/>
          </a:p>
          <a:p>
            <a:endParaRPr lang="en-US" dirty="0"/>
          </a:p>
          <a:p>
            <a:pPr lvl="1"/>
            <a:r>
              <a:rPr lang="en-US" dirty="0"/>
              <a:t>Exercise:  implement this variation yourself</a:t>
            </a:r>
          </a:p>
          <a:p>
            <a:pPr lvl="1"/>
            <a:r>
              <a:rPr lang="en-US" dirty="0"/>
              <a:t>Incidentally, this comes from the observation that</a:t>
            </a:r>
          </a:p>
          <a:p>
            <a:pPr lvl="1"/>
            <a:endParaRPr lang="en-US" dirty="0"/>
          </a:p>
          <a:p>
            <a:pPr lvl="1"/>
            <a:endParaRPr lang="en-US" dirty="0"/>
          </a:p>
          <a:p>
            <a:pPr lvl="1"/>
            <a:endParaRPr lang="en-US" sz="1400" dirty="0"/>
          </a:p>
          <a:p>
            <a:pPr marL="457200" lvl="1" indent="0">
              <a:buNone/>
            </a:pPr>
            <a:r>
              <a:rPr lang="en-US" sz="1400" dirty="0"/>
              <a:t>  </a:t>
            </a:r>
          </a:p>
          <a:p>
            <a:pPr marL="457200" lvl="1" indent="0">
              <a:buNone/>
            </a:pPr>
            <a:r>
              <a:rPr lang="en-US" dirty="0"/>
              <a:t>     so  </a:t>
            </a:r>
          </a:p>
        </p:txBody>
      </p:sp>
      <p:graphicFrame>
        <p:nvGraphicFramePr>
          <p:cNvPr id="4" name="Object 3"/>
          <p:cNvGraphicFramePr>
            <a:graphicFrameLocks noChangeAspect="1"/>
          </p:cNvGraphicFramePr>
          <p:nvPr>
            <p:extLst>
              <p:ext uri="{D42A27DB-BD31-4B8C-83A1-F6EECF244321}">
                <p14:modId xmlns:p14="http://schemas.microsoft.com/office/powerpoint/2010/main" val="2957605549"/>
              </p:ext>
            </p:extLst>
          </p:nvPr>
        </p:nvGraphicFramePr>
        <p:xfrm>
          <a:off x="1262063" y="2300288"/>
          <a:ext cx="7129462" cy="1801812"/>
        </p:xfrm>
        <a:graphic>
          <a:graphicData uri="http://schemas.openxmlformats.org/presentationml/2006/ole">
            <mc:AlternateContent xmlns:mc="http://schemas.openxmlformats.org/markup-compatibility/2006">
              <mc:Choice xmlns:v="urn:schemas-microsoft-com:vml" Requires="v">
                <p:oleObj spid="_x0000_s5138" name="Equation" r:id="rId6" imgW="3657600" imgH="927000" progId="Equation.DSMT4">
                  <p:embed/>
                </p:oleObj>
              </mc:Choice>
              <mc:Fallback>
                <p:oleObj name="Equation" r:id="rId6" imgW="3657600" imgH="927000" progId="Equation.DSMT4">
                  <p:embed/>
                  <p:pic>
                    <p:nvPicPr>
                      <p:cNvPr id="0" name=""/>
                      <p:cNvPicPr/>
                      <p:nvPr/>
                    </p:nvPicPr>
                    <p:blipFill>
                      <a:blip r:embed="rId7"/>
                      <a:stretch>
                        <a:fillRect/>
                      </a:stretch>
                    </p:blipFill>
                    <p:spPr>
                      <a:xfrm>
                        <a:off x="1262063" y="2300288"/>
                        <a:ext cx="7129462" cy="1801812"/>
                      </a:xfrm>
                      <a:prstGeom prst="rect">
                        <a:avLst/>
                      </a:prstGeom>
                    </p:spPr>
                  </p:pic>
                </p:oleObj>
              </mc:Fallback>
            </mc:AlternateContent>
          </a:graphicData>
        </a:graphic>
      </p:graphicFrame>
      <p:pic>
        <p:nvPicPr>
          <p:cNvPr id="6" name="Audio 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9938" y="6103938"/>
            <a:ext cx="609600" cy="609600"/>
          </a:xfrm>
          <a:prstGeom prst="rect">
            <a:avLst/>
          </a:prstGeom>
        </p:spPr>
      </p:pic>
      <p:graphicFrame>
        <p:nvGraphicFramePr>
          <p:cNvPr id="7" name="Object 6">
            <a:extLst>
              <a:ext uri="{FF2B5EF4-FFF2-40B4-BE49-F238E27FC236}">
                <a16:creationId xmlns:a16="http://schemas.microsoft.com/office/drawing/2014/main" id="{A8D8303E-4EDF-4174-80EB-39A91017B2CB}"/>
              </a:ext>
            </a:extLst>
          </p:cNvPr>
          <p:cNvGraphicFramePr>
            <a:graphicFrameLocks noChangeAspect="1"/>
          </p:cNvGraphicFramePr>
          <p:nvPr>
            <p:extLst>
              <p:ext uri="{D42A27DB-BD31-4B8C-83A1-F6EECF244321}">
                <p14:modId xmlns:p14="http://schemas.microsoft.com/office/powerpoint/2010/main" val="3815151303"/>
              </p:ext>
            </p:extLst>
          </p:nvPr>
        </p:nvGraphicFramePr>
        <p:xfrm>
          <a:off x="2941205" y="4806102"/>
          <a:ext cx="3261591" cy="829829"/>
        </p:xfrm>
        <a:graphic>
          <a:graphicData uri="http://schemas.openxmlformats.org/presentationml/2006/ole">
            <mc:AlternateContent xmlns:mc="http://schemas.openxmlformats.org/markup-compatibility/2006">
              <mc:Choice xmlns:v="urn:schemas-microsoft-com:vml" Requires="v">
                <p:oleObj spid="_x0000_s5139" name="Equation" r:id="rId9" imgW="1841400" imgH="469800" progId="Equation.DSMT4">
                  <p:embed/>
                </p:oleObj>
              </mc:Choice>
              <mc:Fallback>
                <p:oleObj name="Equation" r:id="rId9" imgW="1841400" imgH="469800" progId="Equation.DSMT4">
                  <p:embed/>
                  <p:pic>
                    <p:nvPicPr>
                      <p:cNvPr id="4" name="Object 3"/>
                      <p:cNvPicPr/>
                      <p:nvPr/>
                    </p:nvPicPr>
                    <p:blipFill>
                      <a:blip r:embed="rId10"/>
                      <a:stretch>
                        <a:fillRect/>
                      </a:stretch>
                    </p:blipFill>
                    <p:spPr>
                      <a:xfrm>
                        <a:off x="2941205" y="4806102"/>
                        <a:ext cx="3261591" cy="829829"/>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F2383FEE-EB29-4340-8A56-9FE139C4E779}"/>
              </a:ext>
            </a:extLst>
          </p:cNvPr>
          <p:cNvGraphicFramePr>
            <a:graphicFrameLocks noChangeAspect="1"/>
          </p:cNvGraphicFramePr>
          <p:nvPr>
            <p:extLst>
              <p:ext uri="{D42A27DB-BD31-4B8C-83A1-F6EECF244321}">
                <p14:modId xmlns:p14="http://schemas.microsoft.com/office/powerpoint/2010/main" val="3887218178"/>
              </p:ext>
            </p:extLst>
          </p:nvPr>
        </p:nvGraphicFramePr>
        <p:xfrm>
          <a:off x="1596624" y="5700424"/>
          <a:ext cx="4948670" cy="851477"/>
        </p:xfrm>
        <a:graphic>
          <a:graphicData uri="http://schemas.openxmlformats.org/presentationml/2006/ole">
            <mc:AlternateContent xmlns:mc="http://schemas.openxmlformats.org/markup-compatibility/2006">
              <mc:Choice xmlns:v="urn:schemas-microsoft-com:vml" Requires="v">
                <p:oleObj spid="_x0000_s5140" name="Equation" r:id="rId11" imgW="2793960" imgH="482400" progId="Equation.DSMT4">
                  <p:embed/>
                </p:oleObj>
              </mc:Choice>
              <mc:Fallback>
                <p:oleObj name="Equation" r:id="rId11" imgW="2793960" imgH="482400" progId="Equation.DSMT4">
                  <p:embed/>
                  <p:pic>
                    <p:nvPicPr>
                      <p:cNvPr id="7" name="Object 6">
                        <a:extLst>
                          <a:ext uri="{FF2B5EF4-FFF2-40B4-BE49-F238E27FC236}">
                            <a16:creationId xmlns:a16="http://schemas.microsoft.com/office/drawing/2014/main" id="{A8D8303E-4EDF-4174-80EB-39A91017B2CB}"/>
                          </a:ext>
                        </a:extLst>
                      </p:cNvPr>
                      <p:cNvPicPr/>
                      <p:nvPr/>
                    </p:nvPicPr>
                    <p:blipFill>
                      <a:blip r:embed="rId12"/>
                      <a:stretch>
                        <a:fillRect/>
                      </a:stretch>
                    </p:blipFill>
                    <p:spPr>
                      <a:xfrm>
                        <a:off x="1596624" y="5700424"/>
                        <a:ext cx="4948670" cy="851477"/>
                      </a:xfrm>
                      <a:prstGeom prst="rect">
                        <a:avLst/>
                      </a:prstGeom>
                    </p:spPr>
                  </p:pic>
                </p:oleObj>
              </mc:Fallback>
            </mc:AlternateContent>
          </a:graphicData>
        </a:graphic>
      </p:graphicFrame>
    </p:spTree>
    <p:custDataLst>
      <p:tags r:id="rId2"/>
    </p:custDataLst>
    <p:extLst>
      <p:ext uri="{BB962C8B-B14F-4D97-AF65-F5344CB8AC3E}">
        <p14:creationId xmlns:p14="http://schemas.microsoft.com/office/powerpoint/2010/main" val="4027349884"/>
      </p:ext>
    </p:extLst>
  </p:cSld>
  <p:clrMapOvr>
    <a:masterClrMapping/>
  </p:clrMapOvr>
  <mc:AlternateContent xmlns:mc="http://schemas.openxmlformats.org/markup-compatibility/2006" xmlns:p14="http://schemas.microsoft.com/office/powerpoint/2010/main">
    <mc:Choice Requires="p14">
      <p:transition spd="slow" p14:dur="2000" advTm="20301"/>
    </mc:Choice>
    <mc:Fallback xmlns="">
      <p:transition spd="slow" advTm="203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Integer exponents</a:t>
            </a:r>
          </a:p>
        </p:txBody>
      </p:sp>
      <p:sp>
        <p:nvSpPr>
          <p:cNvPr id="3" name="Content Placeholder 2"/>
          <p:cNvSpPr>
            <a:spLocks noGrp="1"/>
          </p:cNvSpPr>
          <p:nvPr>
            <p:ph idx="1"/>
          </p:nvPr>
        </p:nvSpPr>
        <p:spPr/>
        <p:txBody>
          <a:bodyPr>
            <a:normAutofit lnSpcReduction="10000"/>
          </a:bodyPr>
          <a:lstStyle/>
          <a:p>
            <a:r>
              <a:rPr lang="en-US" dirty="0"/>
              <a:t>Here is a straight-forward recursive definition of calculating </a:t>
            </a:r>
            <a:r>
              <a:rPr lang="en-US" i="1" dirty="0" err="1">
                <a:latin typeface="Times New Roman" panose="02020603050405020304" pitchFamily="18" charset="0"/>
                <a:cs typeface="Times New Roman" panose="02020603050405020304" pitchFamily="18" charset="0"/>
              </a:rPr>
              <a:t>x</a:t>
            </a:r>
            <a:r>
              <a:rPr lang="en-US" i="1" baseline="30000" dirty="0" err="1">
                <a:latin typeface="Times New Roman" panose="02020603050405020304" pitchFamily="18" charset="0"/>
                <a:cs typeface="Times New Roman" panose="02020603050405020304" pitchFamily="18" charset="0"/>
              </a:rPr>
              <a:t>n</a:t>
            </a:r>
            <a:endParaRPr lang="en-US" dirty="0">
              <a:latin typeface="Times New Roman" panose="02020603050405020304" pitchFamily="18" charset="0"/>
              <a:cs typeface="Times New Roman" panose="02020603050405020304" pitchFamily="18" charset="0"/>
            </a:endParaRPr>
          </a:p>
          <a:p>
            <a:endParaRPr lang="en-US" dirty="0"/>
          </a:p>
          <a:p>
            <a:endParaRPr lang="en-US" dirty="0"/>
          </a:p>
          <a:p>
            <a:endParaRPr lang="en-US" dirty="0"/>
          </a:p>
          <a:p>
            <a:endParaRPr lang="en-US" dirty="0"/>
          </a:p>
          <a:p>
            <a:endParaRPr lang="en-US" dirty="0"/>
          </a:p>
          <a:p>
            <a:r>
              <a:rPr lang="en-US" dirty="0"/>
              <a:t>This is also easy to implement:</a:t>
            </a:r>
          </a:p>
          <a:p>
            <a:pPr marL="400050" lvl="1" indent="0">
              <a:buNone/>
            </a:pPr>
            <a:r>
              <a:rPr lang="en-US" sz="1600" dirty="0">
                <a:latin typeface="Consolas" panose="020B0609020204030204" pitchFamily="49" charset="0"/>
              </a:rPr>
              <a:t> double power( double x, </a:t>
            </a:r>
            <a:r>
              <a:rPr lang="en-US" sz="1600" dirty="0" err="1">
                <a:latin typeface="Consolas" panose="020B0609020204030204" pitchFamily="49" charset="0"/>
              </a:rPr>
              <a:t>int</a:t>
            </a:r>
            <a:r>
              <a:rPr lang="en-US" sz="1600" dirty="0">
                <a:latin typeface="Consolas" panose="020B0609020204030204" pitchFamily="49" charset="0"/>
              </a:rPr>
              <a:t> n ) {</a:t>
            </a:r>
          </a:p>
          <a:p>
            <a:pPr marL="400050" lvl="1" indent="0">
              <a:buNone/>
            </a:pPr>
            <a:r>
              <a:rPr lang="en-US" sz="1600" dirty="0">
                <a:latin typeface="Consolas" panose="020B0609020204030204" pitchFamily="49" charset="0"/>
              </a:rPr>
              <a:t>     if ( n == 0 ) {</a:t>
            </a:r>
          </a:p>
          <a:p>
            <a:pPr marL="400050" lvl="1" indent="0">
              <a:buNone/>
            </a:pPr>
            <a:r>
              <a:rPr lang="en-US" sz="1600" dirty="0">
                <a:latin typeface="Consolas" panose="020B0609020204030204" pitchFamily="49" charset="0"/>
              </a:rPr>
              <a:t>         return 1.0;</a:t>
            </a:r>
          </a:p>
          <a:p>
            <a:pPr marL="400050" lvl="1" indent="0">
              <a:buNone/>
            </a:pPr>
            <a:r>
              <a:rPr lang="en-US" sz="1600" dirty="0">
                <a:latin typeface="Consolas" panose="020B0609020204030204" pitchFamily="49" charset="0"/>
              </a:rPr>
              <a:t>     } else if ( n &lt; 0 ) {</a:t>
            </a:r>
          </a:p>
          <a:p>
            <a:pPr marL="400050" lvl="1" indent="0">
              <a:buNone/>
            </a:pPr>
            <a:r>
              <a:rPr lang="en-US" sz="1600" dirty="0">
                <a:latin typeface="Consolas" panose="020B0609020204030204" pitchFamily="49" charset="0"/>
              </a:rPr>
              <a:t>         return 1.0/power( x, -n );</a:t>
            </a:r>
          </a:p>
          <a:p>
            <a:pPr marL="400050" lvl="1" indent="0">
              <a:buNone/>
            </a:pPr>
            <a:r>
              <a:rPr lang="en-US" sz="1600" dirty="0">
                <a:latin typeface="Consolas" panose="020B0609020204030204" pitchFamily="49" charset="0"/>
              </a:rPr>
              <a:t>     } else {</a:t>
            </a:r>
          </a:p>
          <a:p>
            <a:pPr marL="400050" lvl="1" indent="0">
              <a:buNone/>
            </a:pPr>
            <a:r>
              <a:rPr lang="en-US" sz="1600" dirty="0">
                <a:latin typeface="Consolas" panose="020B0609020204030204" pitchFamily="49" charset="0"/>
              </a:rPr>
              <a:t>         double result{ power( x, n - 1 ) };</a:t>
            </a:r>
          </a:p>
          <a:p>
            <a:pPr marL="400050" lvl="1" indent="0">
              <a:buNone/>
            </a:pPr>
            <a:r>
              <a:rPr lang="en-US" sz="1600" dirty="0">
                <a:latin typeface="Consolas" panose="020B0609020204030204" pitchFamily="49" charset="0"/>
              </a:rPr>
              <a:t>         return x*result;</a:t>
            </a:r>
          </a:p>
          <a:p>
            <a:pPr marL="400050" lvl="1" indent="0">
              <a:buNone/>
            </a:pPr>
            <a:r>
              <a:rPr lang="en-US" sz="1600" dirty="0">
                <a:latin typeface="Consolas" panose="020B0609020204030204" pitchFamily="49" charset="0"/>
              </a:rPr>
              <a:t>     }</a:t>
            </a:r>
          </a:p>
          <a:p>
            <a:pPr marL="400050" lvl="1" indent="0">
              <a:buNone/>
            </a:pPr>
            <a:r>
              <a:rPr lang="en-US" sz="1600" dirty="0">
                <a:latin typeface="Consolas" panose="020B0609020204030204" pitchFamily="49" charset="0"/>
              </a:rPr>
              <a:t> }</a:t>
            </a:r>
          </a:p>
        </p:txBody>
      </p:sp>
      <p:graphicFrame>
        <p:nvGraphicFramePr>
          <p:cNvPr id="4" name="Object 3"/>
          <p:cNvGraphicFramePr>
            <a:graphicFrameLocks noChangeAspect="1"/>
          </p:cNvGraphicFramePr>
          <p:nvPr>
            <p:extLst>
              <p:ext uri="{D42A27DB-BD31-4B8C-83A1-F6EECF244321}">
                <p14:modId xmlns:p14="http://schemas.microsoft.com/office/powerpoint/2010/main" val="1743433454"/>
              </p:ext>
            </p:extLst>
          </p:nvPr>
        </p:nvGraphicFramePr>
        <p:xfrm>
          <a:off x="3253727" y="1910669"/>
          <a:ext cx="2873375" cy="1703387"/>
        </p:xfrm>
        <a:graphic>
          <a:graphicData uri="http://schemas.openxmlformats.org/presentationml/2006/ole">
            <mc:AlternateContent xmlns:mc="http://schemas.openxmlformats.org/markup-compatibility/2006">
              <mc:Choice xmlns:v="urn:schemas-microsoft-com:vml" Requires="v">
                <p:oleObj spid="_x0000_s6155" name="Equation" r:id="rId6" imgW="1473120" imgH="876240" progId="Equation.DSMT4">
                  <p:embed/>
                </p:oleObj>
              </mc:Choice>
              <mc:Fallback>
                <p:oleObj name="Equation" r:id="rId6" imgW="1473120" imgH="876240" progId="Equation.DSMT4">
                  <p:embed/>
                  <p:pic>
                    <p:nvPicPr>
                      <p:cNvPr id="0" name=""/>
                      <p:cNvPicPr/>
                      <p:nvPr/>
                    </p:nvPicPr>
                    <p:blipFill>
                      <a:blip r:embed="rId7"/>
                      <a:stretch>
                        <a:fillRect/>
                      </a:stretch>
                    </p:blipFill>
                    <p:spPr>
                      <a:xfrm>
                        <a:off x="3253727" y="1910669"/>
                        <a:ext cx="2873375" cy="1703387"/>
                      </a:xfrm>
                      <a:prstGeom prst="rect">
                        <a:avLst/>
                      </a:prstGeom>
                    </p:spPr>
                  </p:pic>
                </p:oleObj>
              </mc:Fallback>
            </mc:AlternateContent>
          </a:graphicData>
        </a:graphic>
      </p:graphicFrame>
      <p:pic>
        <p:nvPicPr>
          <p:cNvPr id="8" name="Audio 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9938" y="6103938"/>
            <a:ext cx="609600" cy="609600"/>
          </a:xfrm>
          <a:prstGeom prst="rect">
            <a:avLst/>
          </a:prstGeom>
        </p:spPr>
      </p:pic>
    </p:spTree>
    <p:custDataLst>
      <p:tags r:id="rId2"/>
    </p:custDataLst>
    <p:extLst>
      <p:ext uri="{BB962C8B-B14F-4D97-AF65-F5344CB8AC3E}">
        <p14:creationId xmlns:p14="http://schemas.microsoft.com/office/powerpoint/2010/main" val="1405240986"/>
      </p:ext>
    </p:extLst>
  </p:cSld>
  <p:clrMapOvr>
    <a:masterClrMapping/>
  </p:clrMapOvr>
  <mc:AlternateContent xmlns:mc="http://schemas.openxmlformats.org/markup-compatibility/2006" xmlns:p14="http://schemas.microsoft.com/office/powerpoint/2010/main">
    <mc:Choice Requires="p14">
      <p:transition spd="slow" p14:dur="2000" advTm="99984"/>
    </mc:Choice>
    <mc:Fallback xmlns="">
      <p:transition spd="slow" advTm="99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2" end="1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3" end="1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4" end="1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5" end="1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8"/>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4|4.4|18.9|11.5|13.7|18.8|26.1"/>
</p:tagLst>
</file>

<file path=ppt/tags/tag2.xml><?xml version="1.0" encoding="utf-8"?>
<p:tagLst xmlns:a="http://schemas.openxmlformats.org/drawingml/2006/main" xmlns:r="http://schemas.openxmlformats.org/officeDocument/2006/relationships" xmlns:p="http://schemas.openxmlformats.org/presentationml/2006/main">
  <p:tag name="TIMING" val="|162.2|2.6|18.1|18.3|1.4|11|10.6|16.4|23.8"/>
</p:tagLst>
</file>

<file path=ppt/tags/tag3.xml><?xml version="1.0" encoding="utf-8"?>
<p:tagLst xmlns:a="http://schemas.openxmlformats.org/drawingml/2006/main" xmlns:r="http://schemas.openxmlformats.org/officeDocument/2006/relationships" xmlns:p="http://schemas.openxmlformats.org/presentationml/2006/main">
  <p:tag name="TIMING" val="|30.7|3.3|8.6|9.1|14.8|5.9|7.2|17.6"/>
</p:tagLst>
</file>

<file path=ppt/tags/tag4.xml><?xml version="1.0" encoding="utf-8"?>
<p:tagLst xmlns:a="http://schemas.openxmlformats.org/drawingml/2006/main" xmlns:r="http://schemas.openxmlformats.org/officeDocument/2006/relationships" xmlns:p="http://schemas.openxmlformats.org/presentationml/2006/main">
  <p:tag name="TIMING" val="|13.9|30.9|25.7|26.3|8.7|2.2|32|19.9|7.5|5.3|5.3|7.2|5|6.1|6.3|6.6|8.4"/>
</p:tagLst>
</file>

<file path=ppt/tags/tag5.xml><?xml version="1.0" encoding="utf-8"?>
<p:tagLst xmlns:a="http://schemas.openxmlformats.org/drawingml/2006/main" xmlns:r="http://schemas.openxmlformats.org/officeDocument/2006/relationships" xmlns:p="http://schemas.openxmlformats.org/presentationml/2006/main">
  <p:tag name="TIMING" val="|23.2|14.3|25.3|11.9"/>
</p:tagLst>
</file>

<file path=ppt/tags/tag6.xml><?xml version="1.0" encoding="utf-8"?>
<p:tagLst xmlns:a="http://schemas.openxmlformats.org/drawingml/2006/main" xmlns:r="http://schemas.openxmlformats.org/officeDocument/2006/relationships" xmlns:p="http://schemas.openxmlformats.org/presentationml/2006/main">
  <p:tag name="TIMING" val="|8.8|12.7|16.2|11.6|16.3|18.9|10.2"/>
</p:tagLst>
</file>

<file path=ppt/tags/tag7.xml><?xml version="1.0" encoding="utf-8"?>
<p:tagLst xmlns:a="http://schemas.openxmlformats.org/drawingml/2006/main" xmlns:r="http://schemas.openxmlformats.org/officeDocument/2006/relationships" xmlns:p="http://schemas.openxmlformats.org/presentationml/2006/main">
  <p:tag name="TIMING" val="|46.9"/>
</p:tagLst>
</file>

<file path=ppt/tags/tag8.xml><?xml version="1.0" encoding="utf-8"?>
<p:tagLst xmlns:a="http://schemas.openxmlformats.org/drawingml/2006/main" xmlns:r="http://schemas.openxmlformats.org/officeDocument/2006/relationships" xmlns:p="http://schemas.openxmlformats.org/presentationml/2006/main">
  <p:tag name="TIMING" val="|73.5|3.3|4.3|9.7|8.5|21.7|10|16.5|9.7|5.4"/>
</p:tagLst>
</file>

<file path=ppt/tags/tag9.xml><?xml version="1.0" encoding="utf-8"?>
<p:tagLst xmlns:a="http://schemas.openxmlformats.org/drawingml/2006/main" xmlns:r="http://schemas.openxmlformats.org/officeDocument/2006/relationships" xmlns:p="http://schemas.openxmlformats.org/presentationml/2006/main">
  <p:tag name="TIMING" val="|22.6"/>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75216</TotalTime>
  <Words>1259</Words>
  <Application>Microsoft Office PowerPoint</Application>
  <PresentationFormat>On-screen Show (4:3)</PresentationFormat>
  <Paragraphs>217</Paragraphs>
  <Slides>16</Slides>
  <Notes>0</Notes>
  <HiddenSlides>0</HiddenSlides>
  <MMClips>16</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2</vt:i4>
      </vt:variant>
      <vt:variant>
        <vt:lpstr>Slide Titles</vt:lpstr>
      </vt:variant>
      <vt:variant>
        <vt:i4>16</vt:i4>
      </vt:variant>
    </vt:vector>
  </HeadingPairs>
  <TitlesOfParts>
    <vt:vector size="25" baseType="lpstr">
      <vt:lpstr>Arial</vt:lpstr>
      <vt:lpstr>Calibri</vt:lpstr>
      <vt:lpstr>Consolas</vt:lpstr>
      <vt:lpstr>Constantia</vt:lpstr>
      <vt:lpstr>Georgia</vt:lpstr>
      <vt:lpstr>Times New Roman</vt:lpstr>
      <vt:lpstr>Custom Design</vt:lpstr>
      <vt:lpstr>Equation</vt:lpstr>
      <vt:lpstr>MathType 7.0 Equation</vt:lpstr>
      <vt:lpstr>Recursive mathematical functions</vt:lpstr>
      <vt:lpstr>Outline</vt:lpstr>
      <vt:lpstr>Factorial</vt:lpstr>
      <vt:lpstr>Binomial coefficients</vt:lpstr>
      <vt:lpstr>Fibonacci numbers</vt:lpstr>
      <vt:lpstr>Fibonacci numbers</vt:lpstr>
      <vt:lpstr>Fibonacci numbers</vt:lpstr>
      <vt:lpstr>Fibonacci numbers</vt:lpstr>
      <vt:lpstr>Integer exponents</vt:lpstr>
      <vt:lpstr>Integer exponents</vt:lpstr>
      <vt:lpstr>Integer exponents</vt:lpstr>
      <vt:lpstr>Summary</vt:lpstr>
      <vt:lpstr>References</vt:lpstr>
      <vt:lpstr>Acknowledgments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ECE 250 Algorithms and Data Structures</dc:title>
  <dc:creator>dwharder</dc:creator>
  <cp:lastModifiedBy>Douglas</cp:lastModifiedBy>
  <cp:revision>1460</cp:revision>
  <dcterms:created xsi:type="dcterms:W3CDTF">2009-09-11T23:00:44Z</dcterms:created>
  <dcterms:modified xsi:type="dcterms:W3CDTF">2020-11-27T22:55:19Z</dcterms:modified>
</cp:coreProperties>
</file>